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6" r:id="rId2"/>
    <p:sldMasterId id="2147483672" r:id="rId3"/>
  </p:sldMasterIdLst>
  <p:notesMasterIdLst>
    <p:notesMasterId r:id="rId61"/>
  </p:notesMasterIdLst>
  <p:sldIdLst>
    <p:sldId id="315" r:id="rId4"/>
    <p:sldId id="314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16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7" autoAdjust="0"/>
    <p:restoredTop sz="95056" autoAdjust="0"/>
  </p:normalViewPr>
  <p:slideViewPr>
    <p:cSldViewPr snapToGrid="0">
      <p:cViewPr varScale="1">
        <p:scale>
          <a:sx n="89" d="100"/>
          <a:sy n="89" d="100"/>
        </p:scale>
        <p:origin x="93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756D2D-8DFA-4641-959D-F2DBC04439AE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6F439-520D-479D-B400-073BFDC35A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661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9253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4292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7594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9777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0645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4986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77009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70527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13114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0394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60980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262583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814113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19779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24594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10259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839249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404510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687824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97797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53790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31093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898550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09087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37042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931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80921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6971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14181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54447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97823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57269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6945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12150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56550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33017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76544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53071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449871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23796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03313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85861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19780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5567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49107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24261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14791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44670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926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810580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77398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42702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63397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78362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79483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53692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6633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4"/>
            <a:ext cx="77724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2" y="3840483"/>
            <a:ext cx="640079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5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9050"/>
            <a:fld id="{81D60167-4931-47E6-BA6A-407CBD079E47}" type="slidenum">
              <a:rPr lang="en-US" altLang="ko-KR" smtClean="0"/>
              <a:pPr marL="1905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53026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5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9050"/>
            <a:fld id="{81D60167-4931-47E6-BA6A-407CBD079E47}" type="slidenum">
              <a:rPr lang="en-US" altLang="ko-KR" smtClean="0"/>
              <a:pPr marL="1905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7723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2"/>
            <a:ext cx="777240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2" y="3840483"/>
            <a:ext cx="6400799" cy="323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14" b="0" i="0">
                <a:solidFill>
                  <a:srgbClr val="888888"/>
                </a:solidFill>
                <a:latin typeface="Arial Unicode MS"/>
                <a:cs typeface="Arial Unicode MS"/>
              </a:defRPr>
            </a:lvl1pPr>
          </a:lstStyle>
          <a:p>
            <a:pPr marL="72122"/>
            <a:fld id="{81D60167-4931-47E6-BA6A-407CBD079E47}" type="slidenum">
              <a:rPr lang="en-US" altLang="ko-KR" spc="31" smtClean="0"/>
              <a:pPr marL="72122"/>
              <a:t>‹#›</a:t>
            </a:fld>
            <a:endParaRPr lang="en-US" altLang="ko-KR" spc="31" dirty="0"/>
          </a:p>
        </p:txBody>
      </p:sp>
    </p:spTree>
    <p:extLst>
      <p:ext uri="{BB962C8B-B14F-4D97-AF65-F5344CB8AC3E}">
        <p14:creationId xmlns:p14="http://schemas.microsoft.com/office/powerpoint/2010/main" val="1610659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92294" y="2489608"/>
            <a:ext cx="5759416" cy="439672"/>
          </a:xfrm>
        </p:spPr>
        <p:txBody>
          <a:bodyPr lIns="0" tIns="0" rIns="0" bIns="0"/>
          <a:lstStyle>
            <a:lvl1pPr>
              <a:defRPr sz="2857" b="0" i="0">
                <a:solidFill>
                  <a:srgbClr val="1F4E79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10650" y="1709330"/>
            <a:ext cx="7922701" cy="219740"/>
          </a:xfrm>
        </p:spPr>
        <p:txBody>
          <a:bodyPr lIns="0" tIns="0" rIns="0" bIns="0"/>
          <a:lstStyle>
            <a:lvl1pPr>
              <a:defRPr sz="1428" b="0" i="0">
                <a:solidFill>
                  <a:srgbClr val="1F4E7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14" b="0" i="0">
                <a:solidFill>
                  <a:srgbClr val="888888"/>
                </a:solidFill>
                <a:latin typeface="Arial Unicode MS"/>
                <a:cs typeface="Arial Unicode MS"/>
              </a:defRPr>
            </a:lvl1pPr>
          </a:lstStyle>
          <a:p>
            <a:pPr marL="72122"/>
            <a:fld id="{81D60167-4931-47E6-BA6A-407CBD079E47}" type="slidenum">
              <a:rPr lang="en-US" altLang="ko-KR" spc="31" smtClean="0"/>
              <a:pPr marL="72122"/>
              <a:t>‹#›</a:t>
            </a:fld>
            <a:endParaRPr lang="en-US" altLang="ko-KR" spc="31" dirty="0"/>
          </a:p>
        </p:txBody>
      </p:sp>
    </p:spTree>
    <p:extLst>
      <p:ext uri="{BB962C8B-B14F-4D97-AF65-F5344CB8AC3E}">
        <p14:creationId xmlns:p14="http://schemas.microsoft.com/office/powerpoint/2010/main" val="4177328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92294" y="2489608"/>
            <a:ext cx="5759416" cy="439672"/>
          </a:xfrm>
        </p:spPr>
        <p:txBody>
          <a:bodyPr lIns="0" tIns="0" rIns="0" bIns="0"/>
          <a:lstStyle>
            <a:lvl1pPr>
              <a:defRPr sz="2857" b="0" i="0">
                <a:solidFill>
                  <a:srgbClr val="1F4E79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1" y="1577340"/>
            <a:ext cx="3977640" cy="323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577340"/>
            <a:ext cx="3977640" cy="323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14" b="0" i="0">
                <a:solidFill>
                  <a:srgbClr val="888888"/>
                </a:solidFill>
                <a:latin typeface="Arial Unicode MS"/>
                <a:cs typeface="Arial Unicode MS"/>
              </a:defRPr>
            </a:lvl1pPr>
          </a:lstStyle>
          <a:p>
            <a:pPr marL="72122"/>
            <a:fld id="{81D60167-4931-47E6-BA6A-407CBD079E47}" type="slidenum">
              <a:rPr lang="en-US" altLang="ko-KR" spc="31" smtClean="0"/>
              <a:pPr marL="72122"/>
              <a:t>‹#›</a:t>
            </a:fld>
            <a:endParaRPr lang="en-US" altLang="ko-KR" spc="31" dirty="0"/>
          </a:p>
        </p:txBody>
      </p:sp>
    </p:spTree>
    <p:extLst>
      <p:ext uri="{BB962C8B-B14F-4D97-AF65-F5344CB8AC3E}">
        <p14:creationId xmlns:p14="http://schemas.microsoft.com/office/powerpoint/2010/main" val="411765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92294" y="2489608"/>
            <a:ext cx="5759416" cy="439672"/>
          </a:xfrm>
        </p:spPr>
        <p:txBody>
          <a:bodyPr lIns="0" tIns="0" rIns="0" bIns="0"/>
          <a:lstStyle>
            <a:lvl1pPr>
              <a:defRPr sz="2857" b="0" i="0">
                <a:solidFill>
                  <a:srgbClr val="1F4E79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14" b="0" i="0">
                <a:solidFill>
                  <a:srgbClr val="888888"/>
                </a:solidFill>
                <a:latin typeface="Arial Unicode MS"/>
                <a:cs typeface="Arial Unicode MS"/>
              </a:defRPr>
            </a:lvl1pPr>
          </a:lstStyle>
          <a:p>
            <a:pPr marL="72122"/>
            <a:fld id="{81D60167-4931-47E6-BA6A-407CBD079E47}" type="slidenum">
              <a:rPr lang="en-US" altLang="ko-KR" spc="31" smtClean="0"/>
              <a:pPr marL="72122"/>
              <a:t>‹#›</a:t>
            </a:fld>
            <a:endParaRPr lang="en-US" altLang="ko-KR" spc="31" dirty="0"/>
          </a:p>
        </p:txBody>
      </p:sp>
    </p:spTree>
    <p:extLst>
      <p:ext uri="{BB962C8B-B14F-4D97-AF65-F5344CB8AC3E}">
        <p14:creationId xmlns:p14="http://schemas.microsoft.com/office/powerpoint/2010/main" val="29074856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14" b="0" i="0">
                <a:solidFill>
                  <a:srgbClr val="888888"/>
                </a:solidFill>
                <a:latin typeface="Arial Unicode MS"/>
                <a:cs typeface="Arial Unicode MS"/>
              </a:defRPr>
            </a:lvl1pPr>
          </a:lstStyle>
          <a:p>
            <a:pPr marL="72122"/>
            <a:fld id="{81D60167-4931-47E6-BA6A-407CBD079E47}" type="slidenum">
              <a:rPr lang="en-US" altLang="ko-KR" spc="31" smtClean="0"/>
              <a:pPr marL="72122"/>
              <a:t>‹#›</a:t>
            </a:fld>
            <a:endParaRPr lang="en-US" altLang="ko-KR" spc="31" dirty="0"/>
          </a:p>
        </p:txBody>
      </p:sp>
    </p:spTree>
    <p:extLst>
      <p:ext uri="{BB962C8B-B14F-4D97-AF65-F5344CB8AC3E}">
        <p14:creationId xmlns:p14="http://schemas.microsoft.com/office/powerpoint/2010/main" val="3159570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3015" y="260871"/>
            <a:ext cx="8557971" cy="323165"/>
          </a:xfrm>
        </p:spPr>
        <p:txBody>
          <a:bodyPr lIns="0" tIns="0" rIns="0" bIns="0"/>
          <a:lstStyle>
            <a:lvl1pPr>
              <a:defRPr sz="2100" b="0" i="0">
                <a:solidFill>
                  <a:srgbClr val="0066CC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5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9050"/>
            <a:fld id="{81D60167-4931-47E6-BA6A-407CBD079E47}" type="slidenum">
              <a:rPr lang="en-US" altLang="ko-KR" smtClean="0"/>
              <a:pPr marL="1905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80066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3015" y="260871"/>
            <a:ext cx="8557971" cy="323165"/>
          </a:xfrm>
        </p:spPr>
        <p:txBody>
          <a:bodyPr lIns="0" tIns="0" rIns="0" bIns="0"/>
          <a:lstStyle>
            <a:lvl1pPr>
              <a:defRPr sz="2100" b="0" i="0">
                <a:solidFill>
                  <a:srgbClr val="0066CC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577340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5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9050"/>
            <a:fld id="{81D60167-4931-47E6-BA6A-407CBD079E47}" type="slidenum">
              <a:rPr lang="en-US" altLang="ko-KR" smtClean="0"/>
              <a:pPr marL="1905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05562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3015" y="260871"/>
            <a:ext cx="8557971" cy="323165"/>
          </a:xfrm>
        </p:spPr>
        <p:txBody>
          <a:bodyPr lIns="0" tIns="0" rIns="0" bIns="0"/>
          <a:lstStyle>
            <a:lvl1pPr>
              <a:defRPr sz="2100" b="0" i="0">
                <a:solidFill>
                  <a:srgbClr val="0066CC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5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9050"/>
            <a:fld id="{81D60167-4931-47E6-BA6A-407CBD079E47}" type="slidenum">
              <a:rPr lang="en-US" altLang="ko-KR" smtClean="0"/>
              <a:pPr marL="1905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67697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5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9050"/>
            <a:fld id="{81D60167-4931-47E6-BA6A-407CBD079E47}" type="slidenum">
              <a:rPr lang="en-US" altLang="ko-KR" smtClean="0"/>
              <a:pPr marL="1905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39223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4"/>
            <a:ext cx="77724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2" y="3840483"/>
            <a:ext cx="640079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5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9050"/>
            <a:fld id="{81D60167-4931-47E6-BA6A-407CBD079E47}" type="slidenum">
              <a:rPr lang="en-US" altLang="ko-KR" smtClean="0"/>
              <a:pPr marL="1905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07791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3015" y="260871"/>
            <a:ext cx="8557971" cy="323165"/>
          </a:xfrm>
        </p:spPr>
        <p:txBody>
          <a:bodyPr lIns="0" tIns="0" rIns="0" bIns="0"/>
          <a:lstStyle>
            <a:lvl1pPr>
              <a:defRPr sz="2100" b="0" i="0">
                <a:solidFill>
                  <a:srgbClr val="0066CC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78893" y="2956583"/>
            <a:ext cx="7786217" cy="230832"/>
          </a:xfrm>
        </p:spPr>
        <p:txBody>
          <a:bodyPr lIns="0" tIns="0" rIns="0" bIns="0"/>
          <a:lstStyle>
            <a:lvl1pPr>
              <a:defRPr sz="1500" b="0" i="0">
                <a:solidFill>
                  <a:schemeClr val="tx1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5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9050"/>
            <a:fld id="{81D60167-4931-47E6-BA6A-407CBD079E47}" type="slidenum">
              <a:rPr lang="en-US" altLang="ko-KR" smtClean="0"/>
              <a:pPr marL="1905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3003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3015" y="260871"/>
            <a:ext cx="8557971" cy="323165"/>
          </a:xfrm>
        </p:spPr>
        <p:txBody>
          <a:bodyPr lIns="0" tIns="0" rIns="0" bIns="0"/>
          <a:lstStyle>
            <a:lvl1pPr>
              <a:defRPr sz="2100" b="0" i="0">
                <a:solidFill>
                  <a:srgbClr val="0066CC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577340"/>
            <a:ext cx="397764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5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9050"/>
            <a:fld id="{81D60167-4931-47E6-BA6A-407CBD079E47}" type="slidenum">
              <a:rPr lang="en-US" altLang="ko-KR" smtClean="0"/>
              <a:pPr marL="1905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79337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3015" y="260871"/>
            <a:ext cx="8557971" cy="323165"/>
          </a:xfrm>
        </p:spPr>
        <p:txBody>
          <a:bodyPr lIns="0" tIns="0" rIns="0" bIns="0"/>
          <a:lstStyle>
            <a:lvl1pPr>
              <a:defRPr sz="2100" b="0" i="0">
                <a:solidFill>
                  <a:srgbClr val="0066CC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5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9050"/>
            <a:fld id="{81D60167-4931-47E6-BA6A-407CBD079E47}" type="slidenum">
              <a:rPr lang="en-US" altLang="ko-KR" smtClean="0"/>
              <a:pPr marL="1905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60812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1628" y="143259"/>
            <a:ext cx="8857615" cy="520065"/>
          </a:xfrm>
          <a:custGeom>
            <a:avLst/>
            <a:gdLst/>
            <a:ahLst/>
            <a:cxnLst/>
            <a:rect l="l" t="t" r="r" b="b"/>
            <a:pathLst>
              <a:path w="8857615" h="520065">
                <a:moveTo>
                  <a:pt x="0" y="519684"/>
                </a:moveTo>
                <a:lnTo>
                  <a:pt x="8857488" y="519684"/>
                </a:lnTo>
                <a:lnTo>
                  <a:pt x="8857488" y="0"/>
                </a:lnTo>
                <a:lnTo>
                  <a:pt x="0" y="0"/>
                </a:lnTo>
                <a:lnTo>
                  <a:pt x="0" y="519684"/>
                </a:lnTo>
                <a:close/>
              </a:path>
            </a:pathLst>
          </a:custGeom>
          <a:solidFill>
            <a:srgbClr val="D0E2F5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bk object 17"/>
          <p:cNvSpPr/>
          <p:nvPr/>
        </p:nvSpPr>
        <p:spPr>
          <a:xfrm>
            <a:off x="124968" y="714755"/>
            <a:ext cx="8448040" cy="0"/>
          </a:xfrm>
          <a:custGeom>
            <a:avLst/>
            <a:gdLst/>
            <a:ahLst/>
            <a:cxnLst/>
            <a:rect l="l" t="t" r="r" b="b"/>
            <a:pathLst>
              <a:path w="8448040">
                <a:moveTo>
                  <a:pt x="0" y="0"/>
                </a:moveTo>
                <a:lnTo>
                  <a:pt x="8447532" y="0"/>
                </a:lnTo>
              </a:path>
            </a:pathLst>
          </a:custGeom>
          <a:ln w="6096">
            <a:solidFill>
              <a:srgbClr val="B1B1B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bk object 18"/>
          <p:cNvSpPr/>
          <p:nvPr/>
        </p:nvSpPr>
        <p:spPr>
          <a:xfrm>
            <a:off x="8429244" y="0"/>
            <a:ext cx="355600" cy="350520"/>
          </a:xfrm>
          <a:custGeom>
            <a:avLst/>
            <a:gdLst/>
            <a:ahLst/>
            <a:cxnLst/>
            <a:rect l="l" t="t" r="r" b="b"/>
            <a:pathLst>
              <a:path w="355600" h="350520">
                <a:moveTo>
                  <a:pt x="0" y="350520"/>
                </a:moveTo>
                <a:lnTo>
                  <a:pt x="355092" y="350520"/>
                </a:lnTo>
                <a:lnTo>
                  <a:pt x="355092" y="0"/>
                </a:lnTo>
                <a:lnTo>
                  <a:pt x="0" y="0"/>
                </a:lnTo>
                <a:lnTo>
                  <a:pt x="0" y="35052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bk object 19"/>
          <p:cNvSpPr/>
          <p:nvPr/>
        </p:nvSpPr>
        <p:spPr>
          <a:xfrm>
            <a:off x="8644128" y="143255"/>
            <a:ext cx="355600" cy="350520"/>
          </a:xfrm>
          <a:custGeom>
            <a:avLst/>
            <a:gdLst/>
            <a:ahLst/>
            <a:cxnLst/>
            <a:rect l="l" t="t" r="r" b="b"/>
            <a:pathLst>
              <a:path w="355600" h="350520">
                <a:moveTo>
                  <a:pt x="0" y="350520"/>
                </a:moveTo>
                <a:lnTo>
                  <a:pt x="355092" y="350520"/>
                </a:lnTo>
                <a:lnTo>
                  <a:pt x="355092" y="0"/>
                </a:lnTo>
                <a:lnTo>
                  <a:pt x="0" y="0"/>
                </a:lnTo>
                <a:lnTo>
                  <a:pt x="0" y="350520"/>
                </a:lnTo>
                <a:close/>
              </a:path>
            </a:pathLst>
          </a:custGeom>
          <a:solidFill>
            <a:srgbClr val="C58D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bk object 20"/>
          <p:cNvSpPr/>
          <p:nvPr/>
        </p:nvSpPr>
        <p:spPr>
          <a:xfrm>
            <a:off x="8572501" y="428244"/>
            <a:ext cx="356870" cy="349250"/>
          </a:xfrm>
          <a:custGeom>
            <a:avLst/>
            <a:gdLst/>
            <a:ahLst/>
            <a:cxnLst/>
            <a:rect l="l" t="t" r="r" b="b"/>
            <a:pathLst>
              <a:path w="356870" h="349250">
                <a:moveTo>
                  <a:pt x="0" y="348996"/>
                </a:moveTo>
                <a:lnTo>
                  <a:pt x="356616" y="348996"/>
                </a:lnTo>
                <a:lnTo>
                  <a:pt x="356616" y="0"/>
                </a:lnTo>
                <a:lnTo>
                  <a:pt x="0" y="0"/>
                </a:lnTo>
                <a:lnTo>
                  <a:pt x="0" y="348996"/>
                </a:lnTo>
                <a:close/>
              </a:path>
            </a:pathLst>
          </a:custGeom>
          <a:solidFill>
            <a:srgbClr val="46B5C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3015" y="260871"/>
            <a:ext cx="8557971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0066CC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78893" y="1785897"/>
            <a:ext cx="778621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2" y="6377943"/>
            <a:ext cx="292607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51917" y="6544005"/>
            <a:ext cx="279400" cy="2077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5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9050"/>
            <a:fld id="{81D60167-4931-47E6-BA6A-407CBD079E47}" type="slidenum">
              <a:rPr lang="en-US" altLang="ko-KR" smtClean="0"/>
              <a:pPr marL="1905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68129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42900">
        <a:defRPr>
          <a:latin typeface="+mn-lt"/>
          <a:ea typeface="+mn-ea"/>
          <a:cs typeface="+mn-cs"/>
        </a:defRPr>
      </a:lvl2pPr>
      <a:lvl3pPr marL="685800">
        <a:defRPr>
          <a:latin typeface="+mn-lt"/>
          <a:ea typeface="+mn-ea"/>
          <a:cs typeface="+mn-cs"/>
        </a:defRPr>
      </a:lvl3pPr>
      <a:lvl4pPr marL="1028700">
        <a:defRPr>
          <a:latin typeface="+mn-lt"/>
          <a:ea typeface="+mn-ea"/>
          <a:cs typeface="+mn-cs"/>
        </a:defRPr>
      </a:lvl4pPr>
      <a:lvl5pPr marL="1371600">
        <a:defRPr>
          <a:latin typeface="+mn-lt"/>
          <a:ea typeface="+mn-ea"/>
          <a:cs typeface="+mn-cs"/>
        </a:defRPr>
      </a:lvl5pPr>
      <a:lvl6pPr marL="1714500">
        <a:defRPr>
          <a:latin typeface="+mn-lt"/>
          <a:ea typeface="+mn-ea"/>
          <a:cs typeface="+mn-cs"/>
        </a:defRPr>
      </a:lvl6pPr>
      <a:lvl7pPr marL="2057400">
        <a:defRPr>
          <a:latin typeface="+mn-lt"/>
          <a:ea typeface="+mn-ea"/>
          <a:cs typeface="+mn-cs"/>
        </a:defRPr>
      </a:lvl7pPr>
      <a:lvl8pPr marL="2400300">
        <a:defRPr>
          <a:latin typeface="+mn-lt"/>
          <a:ea typeface="+mn-ea"/>
          <a:cs typeface="+mn-cs"/>
        </a:defRPr>
      </a:lvl8pPr>
      <a:lvl9pPr marL="27432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42900">
        <a:defRPr>
          <a:latin typeface="+mn-lt"/>
          <a:ea typeface="+mn-ea"/>
          <a:cs typeface="+mn-cs"/>
        </a:defRPr>
      </a:lvl2pPr>
      <a:lvl3pPr marL="685800">
        <a:defRPr>
          <a:latin typeface="+mn-lt"/>
          <a:ea typeface="+mn-ea"/>
          <a:cs typeface="+mn-cs"/>
        </a:defRPr>
      </a:lvl3pPr>
      <a:lvl4pPr marL="1028700">
        <a:defRPr>
          <a:latin typeface="+mn-lt"/>
          <a:ea typeface="+mn-ea"/>
          <a:cs typeface="+mn-cs"/>
        </a:defRPr>
      </a:lvl4pPr>
      <a:lvl5pPr marL="1371600">
        <a:defRPr>
          <a:latin typeface="+mn-lt"/>
          <a:ea typeface="+mn-ea"/>
          <a:cs typeface="+mn-cs"/>
        </a:defRPr>
      </a:lvl5pPr>
      <a:lvl6pPr marL="1714500">
        <a:defRPr>
          <a:latin typeface="+mn-lt"/>
          <a:ea typeface="+mn-ea"/>
          <a:cs typeface="+mn-cs"/>
        </a:defRPr>
      </a:lvl6pPr>
      <a:lvl7pPr marL="2057400">
        <a:defRPr>
          <a:latin typeface="+mn-lt"/>
          <a:ea typeface="+mn-ea"/>
          <a:cs typeface="+mn-cs"/>
        </a:defRPr>
      </a:lvl7pPr>
      <a:lvl8pPr marL="2400300">
        <a:defRPr>
          <a:latin typeface="+mn-lt"/>
          <a:ea typeface="+mn-ea"/>
          <a:cs typeface="+mn-cs"/>
        </a:defRPr>
      </a:lvl8pPr>
      <a:lvl9pPr marL="27432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1628" y="143259"/>
            <a:ext cx="8857615" cy="520065"/>
          </a:xfrm>
          <a:custGeom>
            <a:avLst/>
            <a:gdLst/>
            <a:ahLst/>
            <a:cxnLst/>
            <a:rect l="l" t="t" r="r" b="b"/>
            <a:pathLst>
              <a:path w="8857615" h="520065">
                <a:moveTo>
                  <a:pt x="0" y="519684"/>
                </a:moveTo>
                <a:lnTo>
                  <a:pt x="8857488" y="519684"/>
                </a:lnTo>
                <a:lnTo>
                  <a:pt x="8857488" y="0"/>
                </a:lnTo>
                <a:lnTo>
                  <a:pt x="0" y="0"/>
                </a:lnTo>
                <a:lnTo>
                  <a:pt x="0" y="519684"/>
                </a:lnTo>
                <a:close/>
              </a:path>
            </a:pathLst>
          </a:custGeom>
          <a:solidFill>
            <a:srgbClr val="D0E2F5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bk object 17"/>
          <p:cNvSpPr/>
          <p:nvPr/>
        </p:nvSpPr>
        <p:spPr>
          <a:xfrm>
            <a:off x="124968" y="714755"/>
            <a:ext cx="8448040" cy="0"/>
          </a:xfrm>
          <a:custGeom>
            <a:avLst/>
            <a:gdLst/>
            <a:ahLst/>
            <a:cxnLst/>
            <a:rect l="l" t="t" r="r" b="b"/>
            <a:pathLst>
              <a:path w="8448040">
                <a:moveTo>
                  <a:pt x="0" y="0"/>
                </a:moveTo>
                <a:lnTo>
                  <a:pt x="8447532" y="0"/>
                </a:lnTo>
              </a:path>
            </a:pathLst>
          </a:custGeom>
          <a:ln w="6096">
            <a:solidFill>
              <a:srgbClr val="B1B1B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bk object 18"/>
          <p:cNvSpPr/>
          <p:nvPr/>
        </p:nvSpPr>
        <p:spPr>
          <a:xfrm>
            <a:off x="8429244" y="0"/>
            <a:ext cx="355600" cy="350520"/>
          </a:xfrm>
          <a:custGeom>
            <a:avLst/>
            <a:gdLst/>
            <a:ahLst/>
            <a:cxnLst/>
            <a:rect l="l" t="t" r="r" b="b"/>
            <a:pathLst>
              <a:path w="355600" h="350520">
                <a:moveTo>
                  <a:pt x="0" y="350520"/>
                </a:moveTo>
                <a:lnTo>
                  <a:pt x="355092" y="350520"/>
                </a:lnTo>
                <a:lnTo>
                  <a:pt x="355092" y="0"/>
                </a:lnTo>
                <a:lnTo>
                  <a:pt x="0" y="0"/>
                </a:lnTo>
                <a:lnTo>
                  <a:pt x="0" y="35052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bk object 19"/>
          <p:cNvSpPr/>
          <p:nvPr/>
        </p:nvSpPr>
        <p:spPr>
          <a:xfrm>
            <a:off x="8644128" y="143255"/>
            <a:ext cx="355600" cy="350520"/>
          </a:xfrm>
          <a:custGeom>
            <a:avLst/>
            <a:gdLst/>
            <a:ahLst/>
            <a:cxnLst/>
            <a:rect l="l" t="t" r="r" b="b"/>
            <a:pathLst>
              <a:path w="355600" h="350520">
                <a:moveTo>
                  <a:pt x="0" y="350520"/>
                </a:moveTo>
                <a:lnTo>
                  <a:pt x="355092" y="350520"/>
                </a:lnTo>
                <a:lnTo>
                  <a:pt x="355092" y="0"/>
                </a:lnTo>
                <a:lnTo>
                  <a:pt x="0" y="0"/>
                </a:lnTo>
                <a:lnTo>
                  <a:pt x="0" y="350520"/>
                </a:lnTo>
                <a:close/>
              </a:path>
            </a:pathLst>
          </a:custGeom>
          <a:solidFill>
            <a:srgbClr val="C58D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bk object 20"/>
          <p:cNvSpPr/>
          <p:nvPr/>
        </p:nvSpPr>
        <p:spPr>
          <a:xfrm>
            <a:off x="8572501" y="428244"/>
            <a:ext cx="356870" cy="349250"/>
          </a:xfrm>
          <a:custGeom>
            <a:avLst/>
            <a:gdLst/>
            <a:ahLst/>
            <a:cxnLst/>
            <a:rect l="l" t="t" r="r" b="b"/>
            <a:pathLst>
              <a:path w="356870" h="349250">
                <a:moveTo>
                  <a:pt x="0" y="348996"/>
                </a:moveTo>
                <a:lnTo>
                  <a:pt x="356616" y="348996"/>
                </a:lnTo>
                <a:lnTo>
                  <a:pt x="356616" y="0"/>
                </a:lnTo>
                <a:lnTo>
                  <a:pt x="0" y="0"/>
                </a:lnTo>
                <a:lnTo>
                  <a:pt x="0" y="348996"/>
                </a:lnTo>
                <a:close/>
              </a:path>
            </a:pathLst>
          </a:custGeom>
          <a:solidFill>
            <a:srgbClr val="46B5C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3015" y="260871"/>
            <a:ext cx="8557971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0066CC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78893" y="2956583"/>
            <a:ext cx="778621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2" y="6377943"/>
            <a:ext cx="292607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51917" y="6544005"/>
            <a:ext cx="279400" cy="2077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5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9050"/>
            <a:fld id="{81D60167-4931-47E6-BA6A-407CBD079E47}" type="slidenum">
              <a:rPr lang="en-US" altLang="ko-KR" smtClean="0"/>
              <a:pPr marL="1905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68728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42900">
        <a:defRPr>
          <a:latin typeface="+mn-lt"/>
          <a:ea typeface="+mn-ea"/>
          <a:cs typeface="+mn-cs"/>
        </a:defRPr>
      </a:lvl2pPr>
      <a:lvl3pPr marL="685800">
        <a:defRPr>
          <a:latin typeface="+mn-lt"/>
          <a:ea typeface="+mn-ea"/>
          <a:cs typeface="+mn-cs"/>
        </a:defRPr>
      </a:lvl3pPr>
      <a:lvl4pPr marL="1028700">
        <a:defRPr>
          <a:latin typeface="+mn-lt"/>
          <a:ea typeface="+mn-ea"/>
          <a:cs typeface="+mn-cs"/>
        </a:defRPr>
      </a:lvl4pPr>
      <a:lvl5pPr marL="1371600">
        <a:defRPr>
          <a:latin typeface="+mn-lt"/>
          <a:ea typeface="+mn-ea"/>
          <a:cs typeface="+mn-cs"/>
        </a:defRPr>
      </a:lvl5pPr>
      <a:lvl6pPr marL="1714500">
        <a:defRPr>
          <a:latin typeface="+mn-lt"/>
          <a:ea typeface="+mn-ea"/>
          <a:cs typeface="+mn-cs"/>
        </a:defRPr>
      </a:lvl6pPr>
      <a:lvl7pPr marL="2057400">
        <a:defRPr>
          <a:latin typeface="+mn-lt"/>
          <a:ea typeface="+mn-ea"/>
          <a:cs typeface="+mn-cs"/>
        </a:defRPr>
      </a:lvl7pPr>
      <a:lvl8pPr marL="2400300">
        <a:defRPr>
          <a:latin typeface="+mn-lt"/>
          <a:ea typeface="+mn-ea"/>
          <a:cs typeface="+mn-cs"/>
        </a:defRPr>
      </a:lvl8pPr>
      <a:lvl9pPr marL="27432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42900">
        <a:defRPr>
          <a:latin typeface="+mn-lt"/>
          <a:ea typeface="+mn-ea"/>
          <a:cs typeface="+mn-cs"/>
        </a:defRPr>
      </a:lvl2pPr>
      <a:lvl3pPr marL="685800">
        <a:defRPr>
          <a:latin typeface="+mn-lt"/>
          <a:ea typeface="+mn-ea"/>
          <a:cs typeface="+mn-cs"/>
        </a:defRPr>
      </a:lvl3pPr>
      <a:lvl4pPr marL="1028700">
        <a:defRPr>
          <a:latin typeface="+mn-lt"/>
          <a:ea typeface="+mn-ea"/>
          <a:cs typeface="+mn-cs"/>
        </a:defRPr>
      </a:lvl4pPr>
      <a:lvl5pPr marL="1371600">
        <a:defRPr>
          <a:latin typeface="+mn-lt"/>
          <a:ea typeface="+mn-ea"/>
          <a:cs typeface="+mn-cs"/>
        </a:defRPr>
      </a:lvl5pPr>
      <a:lvl6pPr marL="1714500">
        <a:defRPr>
          <a:latin typeface="+mn-lt"/>
          <a:ea typeface="+mn-ea"/>
          <a:cs typeface="+mn-cs"/>
        </a:defRPr>
      </a:lvl6pPr>
      <a:lvl7pPr marL="2057400">
        <a:defRPr>
          <a:latin typeface="+mn-lt"/>
          <a:ea typeface="+mn-ea"/>
          <a:cs typeface="+mn-cs"/>
        </a:defRPr>
      </a:lvl7pPr>
      <a:lvl8pPr marL="2400300">
        <a:defRPr>
          <a:latin typeface="+mn-lt"/>
          <a:ea typeface="+mn-ea"/>
          <a:cs typeface="+mn-cs"/>
        </a:defRPr>
      </a:lvl8pPr>
      <a:lvl9pPr marL="27432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52829" y="1403859"/>
            <a:ext cx="8640113" cy="8569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4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92294" y="2489611"/>
            <a:ext cx="5759416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rgbClr val="1F4E79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10650" y="1709331"/>
            <a:ext cx="7922701" cy="323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rgbClr val="1F4E7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2" y="6377942"/>
            <a:ext cx="292607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2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283465" y="5837357"/>
            <a:ext cx="181360" cy="2198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14" b="0" i="0">
                <a:solidFill>
                  <a:srgbClr val="888888"/>
                </a:solidFill>
                <a:latin typeface="Arial Unicode MS"/>
                <a:cs typeface="Arial Unicode MS"/>
              </a:defRPr>
            </a:lvl1pPr>
          </a:lstStyle>
          <a:p>
            <a:pPr marL="72122"/>
            <a:fld id="{81D60167-4931-47E6-BA6A-407CBD079E47}" type="slidenum">
              <a:rPr lang="en-US" altLang="ko-KR" spc="31" smtClean="0"/>
              <a:pPr marL="72122"/>
              <a:t>‹#›</a:t>
            </a:fld>
            <a:endParaRPr lang="en-US" altLang="ko-KR" spc="31" dirty="0"/>
          </a:p>
        </p:txBody>
      </p:sp>
    </p:spTree>
    <p:extLst>
      <p:ext uri="{BB962C8B-B14F-4D97-AF65-F5344CB8AC3E}">
        <p14:creationId xmlns:p14="http://schemas.microsoft.com/office/powerpoint/2010/main" val="3176697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10942">
        <a:defRPr>
          <a:latin typeface="+mn-lt"/>
          <a:ea typeface="+mn-ea"/>
          <a:cs typeface="+mn-cs"/>
        </a:defRPr>
      </a:lvl2pPr>
      <a:lvl3pPr marL="621884">
        <a:defRPr>
          <a:latin typeface="+mn-lt"/>
          <a:ea typeface="+mn-ea"/>
          <a:cs typeface="+mn-cs"/>
        </a:defRPr>
      </a:lvl3pPr>
      <a:lvl4pPr marL="932825">
        <a:defRPr>
          <a:latin typeface="+mn-lt"/>
          <a:ea typeface="+mn-ea"/>
          <a:cs typeface="+mn-cs"/>
        </a:defRPr>
      </a:lvl4pPr>
      <a:lvl5pPr marL="1243767">
        <a:defRPr>
          <a:latin typeface="+mn-lt"/>
          <a:ea typeface="+mn-ea"/>
          <a:cs typeface="+mn-cs"/>
        </a:defRPr>
      </a:lvl5pPr>
      <a:lvl6pPr marL="1554709">
        <a:defRPr>
          <a:latin typeface="+mn-lt"/>
          <a:ea typeface="+mn-ea"/>
          <a:cs typeface="+mn-cs"/>
        </a:defRPr>
      </a:lvl6pPr>
      <a:lvl7pPr marL="1865651">
        <a:defRPr>
          <a:latin typeface="+mn-lt"/>
          <a:ea typeface="+mn-ea"/>
          <a:cs typeface="+mn-cs"/>
        </a:defRPr>
      </a:lvl7pPr>
      <a:lvl8pPr marL="2176592">
        <a:defRPr>
          <a:latin typeface="+mn-lt"/>
          <a:ea typeface="+mn-ea"/>
          <a:cs typeface="+mn-cs"/>
        </a:defRPr>
      </a:lvl8pPr>
      <a:lvl9pPr marL="2487534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10942">
        <a:defRPr>
          <a:latin typeface="+mn-lt"/>
          <a:ea typeface="+mn-ea"/>
          <a:cs typeface="+mn-cs"/>
        </a:defRPr>
      </a:lvl2pPr>
      <a:lvl3pPr marL="621884">
        <a:defRPr>
          <a:latin typeface="+mn-lt"/>
          <a:ea typeface="+mn-ea"/>
          <a:cs typeface="+mn-cs"/>
        </a:defRPr>
      </a:lvl3pPr>
      <a:lvl4pPr marL="932825">
        <a:defRPr>
          <a:latin typeface="+mn-lt"/>
          <a:ea typeface="+mn-ea"/>
          <a:cs typeface="+mn-cs"/>
        </a:defRPr>
      </a:lvl4pPr>
      <a:lvl5pPr marL="1243767">
        <a:defRPr>
          <a:latin typeface="+mn-lt"/>
          <a:ea typeface="+mn-ea"/>
          <a:cs typeface="+mn-cs"/>
        </a:defRPr>
      </a:lvl5pPr>
      <a:lvl6pPr marL="1554709">
        <a:defRPr>
          <a:latin typeface="+mn-lt"/>
          <a:ea typeface="+mn-ea"/>
          <a:cs typeface="+mn-cs"/>
        </a:defRPr>
      </a:lvl6pPr>
      <a:lvl7pPr marL="1865651">
        <a:defRPr>
          <a:latin typeface="+mn-lt"/>
          <a:ea typeface="+mn-ea"/>
          <a:cs typeface="+mn-cs"/>
        </a:defRPr>
      </a:lvl7pPr>
      <a:lvl8pPr marL="2176592">
        <a:defRPr>
          <a:latin typeface="+mn-lt"/>
          <a:ea typeface="+mn-ea"/>
          <a:cs typeface="+mn-cs"/>
        </a:defRPr>
      </a:lvl8pPr>
      <a:lvl9pPr marL="2487534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studio.com/products/rstudio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hyperlink" Target="http://www.r-project.org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1356" y="2398959"/>
            <a:ext cx="4319562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37" algn="ctr">
              <a:tabLst>
                <a:tab pos="743237" algn="l"/>
              </a:tabLst>
            </a:pPr>
            <a:r>
              <a:rPr lang="en-US" sz="3200" spc="-259" dirty="0"/>
              <a:t>R </a:t>
            </a:r>
            <a:r>
              <a:rPr lang="ko-KR" altLang="en-US" sz="3200" spc="-259" dirty="0"/>
              <a:t>설치 및 </a:t>
            </a:r>
            <a:r>
              <a:rPr lang="ko-KR" altLang="en-US" sz="3200" spc="-259" dirty="0" smtClean="0"/>
              <a:t>기초 이해</a:t>
            </a:r>
            <a:endParaRPr sz="3200" spc="-259" dirty="0"/>
          </a:p>
        </p:txBody>
      </p:sp>
      <p:sp>
        <p:nvSpPr>
          <p:cNvPr id="3" name="object 3"/>
          <p:cNvSpPr/>
          <p:nvPr/>
        </p:nvSpPr>
        <p:spPr>
          <a:xfrm>
            <a:off x="935706" y="1384641"/>
            <a:ext cx="7270862" cy="328648"/>
          </a:xfrm>
          <a:custGeom>
            <a:avLst/>
            <a:gdLst/>
            <a:ahLst/>
            <a:cxnLst/>
            <a:rect l="l" t="t" r="r" b="b"/>
            <a:pathLst>
              <a:path w="10690860" h="483234">
                <a:moveTo>
                  <a:pt x="0" y="0"/>
                </a:moveTo>
                <a:lnTo>
                  <a:pt x="10690860" y="0"/>
                </a:lnTo>
                <a:lnTo>
                  <a:pt x="10690860" y="482980"/>
                </a:lnTo>
                <a:lnTo>
                  <a:pt x="0" y="482980"/>
                </a:lnTo>
                <a:lnTo>
                  <a:pt x="0" y="0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>
            <a:pPr defTabSz="621884"/>
            <a:endParaRPr sz="1224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5706" y="1702364"/>
            <a:ext cx="7270862" cy="0"/>
          </a:xfrm>
          <a:custGeom>
            <a:avLst/>
            <a:gdLst/>
            <a:ahLst/>
            <a:cxnLst/>
            <a:rect l="l" t="t" r="r" b="b"/>
            <a:pathLst>
              <a:path w="10690860">
                <a:moveTo>
                  <a:pt x="0" y="0"/>
                </a:moveTo>
                <a:lnTo>
                  <a:pt x="10690860" y="0"/>
                </a:lnTo>
              </a:path>
            </a:pathLst>
          </a:custGeom>
          <a:ln w="15113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pPr defTabSz="621884"/>
            <a:endParaRPr sz="1224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35706" y="1719984"/>
            <a:ext cx="7270862" cy="0"/>
          </a:xfrm>
          <a:custGeom>
            <a:avLst/>
            <a:gdLst/>
            <a:ahLst/>
            <a:cxnLst/>
            <a:rect l="l" t="t" r="r" b="b"/>
            <a:pathLst>
              <a:path w="10690860">
                <a:moveTo>
                  <a:pt x="0" y="0"/>
                </a:moveTo>
                <a:lnTo>
                  <a:pt x="10690860" y="0"/>
                </a:lnTo>
              </a:path>
            </a:pathLst>
          </a:custGeom>
          <a:ln w="14858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pPr defTabSz="621884"/>
            <a:endParaRPr sz="1224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35706" y="5146090"/>
            <a:ext cx="7270862" cy="328648"/>
          </a:xfrm>
          <a:custGeom>
            <a:avLst/>
            <a:gdLst/>
            <a:ahLst/>
            <a:cxnLst/>
            <a:rect l="l" t="t" r="r" b="b"/>
            <a:pathLst>
              <a:path w="10690860" h="483234">
                <a:moveTo>
                  <a:pt x="0" y="0"/>
                </a:moveTo>
                <a:lnTo>
                  <a:pt x="10690860" y="0"/>
                </a:lnTo>
                <a:lnTo>
                  <a:pt x="10690860" y="482981"/>
                </a:lnTo>
                <a:lnTo>
                  <a:pt x="0" y="482981"/>
                </a:lnTo>
                <a:lnTo>
                  <a:pt x="0" y="0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>
            <a:pPr defTabSz="621884"/>
            <a:endParaRPr sz="1224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35706" y="5137712"/>
            <a:ext cx="7270862" cy="0"/>
          </a:xfrm>
          <a:custGeom>
            <a:avLst/>
            <a:gdLst/>
            <a:ahLst/>
            <a:cxnLst/>
            <a:rect l="l" t="t" r="r" b="b"/>
            <a:pathLst>
              <a:path w="10690860">
                <a:moveTo>
                  <a:pt x="0" y="0"/>
                </a:moveTo>
                <a:lnTo>
                  <a:pt x="10690860" y="0"/>
                </a:lnTo>
              </a:path>
            </a:pathLst>
          </a:custGeom>
          <a:ln w="13462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pPr defTabSz="621884"/>
            <a:endParaRPr sz="1224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35706" y="5155376"/>
            <a:ext cx="7270862" cy="0"/>
          </a:xfrm>
          <a:custGeom>
            <a:avLst/>
            <a:gdLst/>
            <a:ahLst/>
            <a:cxnLst/>
            <a:rect l="l" t="t" r="r" b="b"/>
            <a:pathLst>
              <a:path w="10690860">
                <a:moveTo>
                  <a:pt x="0" y="0"/>
                </a:moveTo>
                <a:lnTo>
                  <a:pt x="10690860" y="0"/>
                </a:lnTo>
              </a:path>
            </a:pathLst>
          </a:custGeom>
          <a:ln w="13334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pPr defTabSz="621884"/>
            <a:endParaRPr sz="1224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67190" y="3860329"/>
            <a:ext cx="33688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21884"/>
            <a:r>
              <a:rPr lang="ko-KR" altLang="en-US" sz="1400" b="1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전북대학교 </a:t>
            </a:r>
            <a:r>
              <a:rPr lang="ko-KR" altLang="en-US" sz="1400" b="1" dirty="0" smtClean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산업정보시스템공학과</a:t>
            </a:r>
            <a:endParaRPr lang="en-US" altLang="ko-KR" sz="1400" b="1" dirty="0" smtClean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  <a:p>
            <a:pPr defTabSz="621884"/>
            <a:endParaRPr lang="en-US" altLang="ko-KR" sz="1400" b="1" dirty="0" smtClean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  <a:p>
            <a:pPr algn="ctr" defTabSz="621884"/>
            <a:r>
              <a:rPr lang="ko-KR" altLang="en-US" sz="1400" b="1" dirty="0" err="1" smtClean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양재경</a:t>
            </a:r>
            <a:endParaRPr lang="ko-KR" altLang="en-US" sz="1400" b="1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316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62" y="1052904"/>
            <a:ext cx="6418478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15" dirty="0"/>
              <a:t>Instal</a:t>
            </a:r>
            <a:r>
              <a:rPr spc="-8" dirty="0"/>
              <a:t>l</a:t>
            </a:r>
            <a:r>
              <a:rPr spc="-4" dirty="0"/>
              <a:t> </a:t>
            </a:r>
            <a:r>
              <a:rPr spc="-15" dirty="0"/>
              <a:t>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09271" y="1556118"/>
            <a:ext cx="6251734" cy="74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tabLst>
                <a:tab pos="266224" algn="l"/>
              </a:tabLst>
            </a:pPr>
            <a:r>
              <a:rPr sz="112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125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32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b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i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t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또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는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64</a:t>
            </a:r>
            <a:r>
              <a:rPr sz="1500" spc="-19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b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i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t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 버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전</a:t>
            </a:r>
            <a:r>
              <a:rPr sz="1500" spc="-19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중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하나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를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설치한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다.</a:t>
            </a:r>
            <a:endParaRPr sz="1500">
              <a:solidFill>
                <a:prstClr val="black"/>
              </a:solidFill>
              <a:latin typeface="맑은 고딕"/>
              <a:cs typeface="맑은 고딕"/>
            </a:endParaRPr>
          </a:p>
          <a:p>
            <a:pPr marL="266700" marR="3810" indent="-257175">
              <a:spcBef>
                <a:spcPts val="360"/>
              </a:spcBef>
              <a:tabLst>
                <a:tab pos="266224" algn="l"/>
              </a:tabLst>
            </a:pPr>
            <a:r>
              <a:rPr sz="112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125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운영체제의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버전에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따라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선택.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64</a:t>
            </a:r>
            <a:r>
              <a:rPr sz="1500" spc="-19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bit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버전이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더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큰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데이터를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더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빠르게 처리할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수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있다</a:t>
            </a:r>
            <a:endParaRPr sz="1500"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95222" y="2698623"/>
            <a:ext cx="3351275" cy="27283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04375" y="3893629"/>
            <a:ext cx="3078480" cy="278130"/>
          </a:xfrm>
          <a:custGeom>
            <a:avLst/>
            <a:gdLst/>
            <a:ahLst/>
            <a:cxnLst/>
            <a:rect l="l" t="t" r="r" b="b"/>
            <a:pathLst>
              <a:path w="4104640" h="370839">
                <a:moveTo>
                  <a:pt x="0" y="61722"/>
                </a:moveTo>
                <a:lnTo>
                  <a:pt x="14049" y="22557"/>
                </a:lnTo>
                <a:lnTo>
                  <a:pt x="49102" y="1296"/>
                </a:lnTo>
                <a:lnTo>
                  <a:pt x="4042410" y="0"/>
                </a:lnTo>
                <a:lnTo>
                  <a:pt x="4056797" y="1692"/>
                </a:lnTo>
                <a:lnTo>
                  <a:pt x="4091176" y="23926"/>
                </a:lnTo>
                <a:lnTo>
                  <a:pt x="4104132" y="308610"/>
                </a:lnTo>
                <a:lnTo>
                  <a:pt x="4102439" y="322997"/>
                </a:lnTo>
                <a:lnTo>
                  <a:pt x="4080205" y="357376"/>
                </a:lnTo>
                <a:lnTo>
                  <a:pt x="61722" y="370332"/>
                </a:lnTo>
                <a:lnTo>
                  <a:pt x="47334" y="368639"/>
                </a:lnTo>
                <a:lnTo>
                  <a:pt x="12955" y="346405"/>
                </a:lnTo>
                <a:lnTo>
                  <a:pt x="0" y="61722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338938" y="5765254"/>
            <a:ext cx="20955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/>
            <a:fld id="{81D60167-4931-47E6-BA6A-407CBD079E47}" type="slidenum">
              <a:rPr dirty="0">
                <a:solidFill>
                  <a:prstClr val="black"/>
                </a:solidFill>
              </a:rPr>
              <a:pPr marL="19050"/>
              <a:t>10</a:t>
            </a:fld>
            <a:endParaRPr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07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62" y="1052904"/>
            <a:ext cx="6418478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15" dirty="0"/>
              <a:t>Instal</a:t>
            </a:r>
            <a:r>
              <a:rPr spc="-8" dirty="0"/>
              <a:t>l</a:t>
            </a:r>
            <a:r>
              <a:rPr spc="-4" dirty="0"/>
              <a:t> </a:t>
            </a:r>
            <a:r>
              <a:rPr spc="-15" dirty="0"/>
              <a:t>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09268" y="1556120"/>
            <a:ext cx="423100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tabLst>
                <a:tab pos="266224" algn="l"/>
              </a:tabLst>
            </a:pPr>
            <a:r>
              <a:rPr sz="112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125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설치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가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완료되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면</a:t>
            </a:r>
            <a:r>
              <a:rPr sz="1500" spc="-19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바탕화면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에</a:t>
            </a:r>
            <a:r>
              <a:rPr sz="1500" spc="-19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실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행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아이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콘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생성</a:t>
            </a:r>
            <a:endParaRPr sz="1500"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13457" y="2654045"/>
            <a:ext cx="3300984" cy="21785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66856" y="4059364"/>
            <a:ext cx="755808" cy="633413"/>
          </a:xfrm>
          <a:custGeom>
            <a:avLst/>
            <a:gdLst/>
            <a:ahLst/>
            <a:cxnLst/>
            <a:rect l="l" t="t" r="r" b="b"/>
            <a:pathLst>
              <a:path w="1007745" h="844550">
                <a:moveTo>
                  <a:pt x="0" y="140715"/>
                </a:moveTo>
                <a:lnTo>
                  <a:pt x="6588" y="98032"/>
                </a:lnTo>
                <a:lnTo>
                  <a:pt x="24998" y="60621"/>
                </a:lnTo>
                <a:lnTo>
                  <a:pt x="53197" y="30514"/>
                </a:lnTo>
                <a:lnTo>
                  <a:pt x="89155" y="9743"/>
                </a:lnTo>
                <a:lnTo>
                  <a:pt x="130838" y="341"/>
                </a:lnTo>
                <a:lnTo>
                  <a:pt x="866648" y="0"/>
                </a:lnTo>
                <a:lnTo>
                  <a:pt x="881336" y="757"/>
                </a:lnTo>
                <a:lnTo>
                  <a:pt x="922487" y="11511"/>
                </a:lnTo>
                <a:lnTo>
                  <a:pt x="957690" y="33410"/>
                </a:lnTo>
                <a:lnTo>
                  <a:pt x="984910" y="64422"/>
                </a:lnTo>
                <a:lnTo>
                  <a:pt x="1002117" y="102513"/>
                </a:lnTo>
                <a:lnTo>
                  <a:pt x="1007363" y="703580"/>
                </a:lnTo>
                <a:lnTo>
                  <a:pt x="1006606" y="718268"/>
                </a:lnTo>
                <a:lnTo>
                  <a:pt x="995852" y="759419"/>
                </a:lnTo>
                <a:lnTo>
                  <a:pt x="973953" y="794622"/>
                </a:lnTo>
                <a:lnTo>
                  <a:pt x="942941" y="821842"/>
                </a:lnTo>
                <a:lnTo>
                  <a:pt x="904850" y="839049"/>
                </a:lnTo>
                <a:lnTo>
                  <a:pt x="140716" y="844295"/>
                </a:lnTo>
                <a:lnTo>
                  <a:pt x="126027" y="843538"/>
                </a:lnTo>
                <a:lnTo>
                  <a:pt x="84876" y="832784"/>
                </a:lnTo>
                <a:lnTo>
                  <a:pt x="49673" y="810885"/>
                </a:lnTo>
                <a:lnTo>
                  <a:pt x="22453" y="779873"/>
                </a:lnTo>
                <a:lnTo>
                  <a:pt x="5246" y="741782"/>
                </a:lnTo>
                <a:lnTo>
                  <a:pt x="0" y="140715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338938" y="5765254"/>
            <a:ext cx="20955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/>
            <a:fld id="{81D60167-4931-47E6-BA6A-407CBD079E47}" type="slidenum">
              <a:rPr dirty="0">
                <a:solidFill>
                  <a:prstClr val="black"/>
                </a:solidFill>
              </a:rPr>
              <a:pPr marL="19050"/>
              <a:t>11</a:t>
            </a:fld>
            <a:endParaRPr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82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62" y="1052904"/>
            <a:ext cx="6418478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15" dirty="0"/>
              <a:t>Instal</a:t>
            </a:r>
            <a:r>
              <a:rPr spc="-8" dirty="0"/>
              <a:t>l</a:t>
            </a:r>
            <a:r>
              <a:rPr spc="-4" dirty="0"/>
              <a:t> </a:t>
            </a:r>
            <a:r>
              <a:rPr spc="-15" dirty="0"/>
              <a:t>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09271" y="1556120"/>
            <a:ext cx="1546384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tabLst>
                <a:tab pos="266224" algn="l"/>
              </a:tabLst>
            </a:pPr>
            <a:r>
              <a:rPr sz="112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125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R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을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실행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화면</a:t>
            </a:r>
            <a:endParaRPr sz="1500"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58008" y="1916810"/>
            <a:ext cx="5022342" cy="395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27760" y="4717830"/>
            <a:ext cx="595789" cy="228124"/>
          </a:xfrm>
          <a:custGeom>
            <a:avLst/>
            <a:gdLst/>
            <a:ahLst/>
            <a:cxnLst/>
            <a:rect l="l" t="t" r="r" b="b"/>
            <a:pathLst>
              <a:path w="794385" h="304164">
                <a:moveTo>
                  <a:pt x="73732" y="29848"/>
                </a:moveTo>
                <a:lnTo>
                  <a:pt x="69396" y="41779"/>
                </a:lnTo>
                <a:lnTo>
                  <a:pt x="789940" y="303784"/>
                </a:lnTo>
                <a:lnTo>
                  <a:pt x="794257" y="291846"/>
                </a:lnTo>
                <a:lnTo>
                  <a:pt x="73732" y="29848"/>
                </a:lnTo>
                <a:close/>
              </a:path>
              <a:path w="794385" h="304164">
                <a:moveTo>
                  <a:pt x="84581" y="0"/>
                </a:moveTo>
                <a:lnTo>
                  <a:pt x="0" y="9779"/>
                </a:lnTo>
                <a:lnTo>
                  <a:pt x="58547" y="71627"/>
                </a:lnTo>
                <a:lnTo>
                  <a:pt x="69396" y="41779"/>
                </a:lnTo>
                <a:lnTo>
                  <a:pt x="57531" y="37464"/>
                </a:lnTo>
                <a:lnTo>
                  <a:pt x="61849" y="25526"/>
                </a:lnTo>
                <a:lnTo>
                  <a:pt x="75303" y="25526"/>
                </a:lnTo>
                <a:lnTo>
                  <a:pt x="84581" y="0"/>
                </a:lnTo>
                <a:close/>
              </a:path>
              <a:path w="794385" h="304164">
                <a:moveTo>
                  <a:pt x="61849" y="25526"/>
                </a:moveTo>
                <a:lnTo>
                  <a:pt x="57531" y="37464"/>
                </a:lnTo>
                <a:lnTo>
                  <a:pt x="69396" y="41779"/>
                </a:lnTo>
                <a:lnTo>
                  <a:pt x="73732" y="29848"/>
                </a:lnTo>
                <a:lnTo>
                  <a:pt x="61849" y="25526"/>
                </a:lnTo>
                <a:close/>
              </a:path>
              <a:path w="794385" h="304164">
                <a:moveTo>
                  <a:pt x="75303" y="25526"/>
                </a:moveTo>
                <a:lnTo>
                  <a:pt x="61849" y="25526"/>
                </a:lnTo>
                <a:lnTo>
                  <a:pt x="73732" y="29848"/>
                </a:lnTo>
                <a:lnTo>
                  <a:pt x="75303" y="2552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81174" y="4835864"/>
            <a:ext cx="1677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500" dirty="0">
                <a:solidFill>
                  <a:srgbClr val="FF0000"/>
                </a:solidFill>
                <a:latin typeface="맑은 고딕"/>
                <a:cs typeface="맑은 고딕"/>
              </a:rPr>
              <a:t>여기에</a:t>
            </a:r>
            <a:r>
              <a:rPr sz="1500" spc="-23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srgbClr val="FF0000"/>
                </a:solidFill>
                <a:latin typeface="맑은 고딕"/>
                <a:cs typeface="맑은 고딕"/>
              </a:rPr>
              <a:t>명령</a:t>
            </a:r>
            <a:r>
              <a:rPr sz="1500" dirty="0">
                <a:solidFill>
                  <a:srgbClr val="FF0000"/>
                </a:solidFill>
                <a:latin typeface="맑은 고딕"/>
                <a:cs typeface="맑은 고딕"/>
              </a:rPr>
              <a:t>어</a:t>
            </a:r>
            <a:r>
              <a:rPr sz="1500" spc="-11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srgbClr val="FF0000"/>
                </a:solidFill>
                <a:latin typeface="맑은 고딕"/>
                <a:cs typeface="맑은 고딕"/>
              </a:rPr>
              <a:t>입력</a:t>
            </a:r>
            <a:endParaRPr sz="1500"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338938" y="5765254"/>
            <a:ext cx="20955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/>
            <a:fld id="{81D60167-4931-47E6-BA6A-407CBD079E47}" type="slidenum">
              <a:rPr dirty="0">
                <a:solidFill>
                  <a:prstClr val="black"/>
                </a:solidFill>
              </a:rPr>
              <a:pPr marL="19050"/>
              <a:t>12</a:t>
            </a:fld>
            <a:endParaRPr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92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62" y="1052904"/>
            <a:ext cx="6418478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15" dirty="0"/>
              <a:t>Instal</a:t>
            </a:r>
            <a:r>
              <a:rPr spc="-8" dirty="0"/>
              <a:t>l</a:t>
            </a:r>
            <a:r>
              <a:rPr spc="-4" dirty="0"/>
              <a:t> </a:t>
            </a:r>
            <a:r>
              <a:rPr spc="-15" dirty="0"/>
              <a:t>R</a:t>
            </a:r>
          </a:p>
        </p:txBody>
      </p:sp>
      <p:sp>
        <p:nvSpPr>
          <p:cNvPr id="3" name="object 3"/>
          <p:cNvSpPr/>
          <p:nvPr/>
        </p:nvSpPr>
        <p:spPr>
          <a:xfrm>
            <a:off x="1250441" y="1500758"/>
            <a:ext cx="6589395" cy="4125278"/>
          </a:xfrm>
          <a:custGeom>
            <a:avLst/>
            <a:gdLst/>
            <a:ahLst/>
            <a:cxnLst/>
            <a:rect l="l" t="t" r="r" b="b"/>
            <a:pathLst>
              <a:path w="8785860" h="5500370">
                <a:moveTo>
                  <a:pt x="0" y="5500116"/>
                </a:moveTo>
                <a:lnTo>
                  <a:pt x="8785860" y="5500116"/>
                </a:lnTo>
                <a:lnTo>
                  <a:pt x="8785860" y="0"/>
                </a:lnTo>
                <a:lnTo>
                  <a:pt x="0" y="0"/>
                </a:lnTo>
                <a:lnTo>
                  <a:pt x="0" y="550011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50441" y="1500758"/>
            <a:ext cx="6589395" cy="4125278"/>
          </a:xfrm>
          <a:custGeom>
            <a:avLst/>
            <a:gdLst/>
            <a:ahLst/>
            <a:cxnLst/>
            <a:rect l="l" t="t" r="r" b="b"/>
            <a:pathLst>
              <a:path w="8785860" h="5500370">
                <a:moveTo>
                  <a:pt x="0" y="5500116"/>
                </a:moveTo>
                <a:lnTo>
                  <a:pt x="8785860" y="5500116"/>
                </a:lnTo>
                <a:lnTo>
                  <a:pt x="8785860" y="0"/>
                </a:lnTo>
                <a:lnTo>
                  <a:pt x="0" y="0"/>
                </a:lnTo>
                <a:lnTo>
                  <a:pt x="0" y="5500116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09268" y="1552622"/>
            <a:ext cx="819150" cy="19133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500" b="1" dirty="0">
                <a:solidFill>
                  <a:srgbClr val="FF0000"/>
                </a:solidFill>
                <a:latin typeface="Courier New"/>
                <a:cs typeface="Courier New"/>
              </a:rPr>
              <a:t>&gt;</a:t>
            </a:r>
            <a:r>
              <a:rPr sz="1500" b="1" spc="-4" dirty="0">
                <a:solidFill>
                  <a:srgbClr val="FF0000"/>
                </a:solidFill>
                <a:latin typeface="Courier New"/>
                <a:cs typeface="Courier New"/>
              </a:rPr>
              <a:t> 20+4</a:t>
            </a:r>
            <a:endParaRPr sz="15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9525">
              <a:spcBef>
                <a:spcPts val="360"/>
              </a:spcBef>
            </a:pPr>
            <a:r>
              <a:rPr sz="1500" b="1" spc="-4" dirty="0">
                <a:solidFill>
                  <a:srgbClr val="0066CC"/>
                </a:solidFill>
                <a:latin typeface="Courier New"/>
                <a:cs typeface="Courier New"/>
              </a:rPr>
              <a:t>[1</a:t>
            </a:r>
            <a:r>
              <a:rPr sz="1500" b="1" dirty="0">
                <a:solidFill>
                  <a:srgbClr val="0066CC"/>
                </a:solidFill>
                <a:latin typeface="Courier New"/>
                <a:cs typeface="Courier New"/>
              </a:rPr>
              <a:t>]</a:t>
            </a:r>
            <a:r>
              <a:rPr sz="1500" b="1" spc="-4" dirty="0">
                <a:solidFill>
                  <a:srgbClr val="0066CC"/>
                </a:solidFill>
                <a:latin typeface="Courier New"/>
                <a:cs typeface="Courier New"/>
              </a:rPr>
              <a:t> 24</a:t>
            </a:r>
            <a:endParaRPr sz="15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9525">
              <a:spcBef>
                <a:spcPts val="360"/>
              </a:spcBef>
            </a:pPr>
            <a:r>
              <a:rPr sz="1500" b="1" dirty="0">
                <a:solidFill>
                  <a:srgbClr val="FF0000"/>
                </a:solidFill>
                <a:latin typeface="Courier New"/>
                <a:cs typeface="Courier New"/>
              </a:rPr>
              <a:t>&gt;</a:t>
            </a:r>
            <a:r>
              <a:rPr sz="1500" b="1" spc="-4" dirty="0">
                <a:solidFill>
                  <a:srgbClr val="FF0000"/>
                </a:solidFill>
                <a:latin typeface="Courier New"/>
                <a:cs typeface="Courier New"/>
              </a:rPr>
              <a:t> a&lt;-10</a:t>
            </a:r>
            <a:endParaRPr sz="15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9525">
              <a:spcBef>
                <a:spcPts val="360"/>
              </a:spcBef>
            </a:pPr>
            <a:r>
              <a:rPr sz="1500" b="1" dirty="0">
                <a:solidFill>
                  <a:srgbClr val="FF0000"/>
                </a:solidFill>
                <a:latin typeface="Courier New"/>
                <a:cs typeface="Courier New"/>
              </a:rPr>
              <a:t>&gt;</a:t>
            </a:r>
            <a:r>
              <a:rPr sz="1500" b="1" spc="-4" dirty="0">
                <a:solidFill>
                  <a:srgbClr val="FF0000"/>
                </a:solidFill>
                <a:latin typeface="Courier New"/>
                <a:cs typeface="Courier New"/>
              </a:rPr>
              <a:t> b&lt;-20</a:t>
            </a:r>
            <a:endParaRPr sz="15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9525" marR="118586">
              <a:lnSpc>
                <a:spcPct val="120000"/>
              </a:lnSpc>
            </a:pPr>
            <a:r>
              <a:rPr sz="1500" b="1" dirty="0">
                <a:solidFill>
                  <a:srgbClr val="FF0000"/>
                </a:solidFill>
                <a:latin typeface="Courier New"/>
                <a:cs typeface="Courier New"/>
              </a:rPr>
              <a:t>&gt;</a:t>
            </a:r>
            <a:r>
              <a:rPr sz="1500" b="1" spc="-4" dirty="0">
                <a:solidFill>
                  <a:srgbClr val="FF0000"/>
                </a:solidFill>
                <a:latin typeface="Courier New"/>
                <a:cs typeface="Courier New"/>
              </a:rPr>
              <a:t> a+b </a:t>
            </a:r>
            <a:r>
              <a:rPr sz="1500" b="1" spc="-4" dirty="0">
                <a:solidFill>
                  <a:srgbClr val="0066CC"/>
                </a:solidFill>
                <a:latin typeface="Courier New"/>
                <a:cs typeface="Courier New"/>
              </a:rPr>
              <a:t>[1</a:t>
            </a:r>
            <a:r>
              <a:rPr sz="1500" b="1" dirty="0">
                <a:solidFill>
                  <a:srgbClr val="0066CC"/>
                </a:solidFill>
                <a:latin typeface="Courier New"/>
                <a:cs typeface="Courier New"/>
              </a:rPr>
              <a:t>]</a:t>
            </a:r>
            <a:r>
              <a:rPr sz="1500" b="1" spc="-4" dirty="0">
                <a:solidFill>
                  <a:srgbClr val="0066CC"/>
                </a:solidFill>
                <a:latin typeface="Courier New"/>
                <a:cs typeface="Courier New"/>
              </a:rPr>
              <a:t> 30</a:t>
            </a:r>
            <a:endParaRPr sz="15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9525">
              <a:spcBef>
                <a:spcPts val="360"/>
              </a:spcBef>
            </a:pPr>
            <a:r>
              <a:rPr sz="1500" b="1" dirty="0">
                <a:solidFill>
                  <a:srgbClr val="FF0000"/>
                </a:solidFill>
                <a:latin typeface="Courier New"/>
                <a:cs typeface="Courier New"/>
              </a:rPr>
              <a:t>&gt;</a:t>
            </a:r>
            <a:endParaRPr sz="15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46494" y="4023359"/>
            <a:ext cx="1436751" cy="14573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338938" y="5765254"/>
            <a:ext cx="20955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/>
            <a:fld id="{81D60167-4931-47E6-BA6A-407CBD079E47}" type="slidenum">
              <a:rPr dirty="0">
                <a:solidFill>
                  <a:prstClr val="black"/>
                </a:solidFill>
              </a:rPr>
              <a:pPr marL="19050"/>
              <a:t>13</a:t>
            </a:fld>
            <a:endParaRPr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86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62" y="1052904"/>
            <a:ext cx="6418478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15" dirty="0"/>
              <a:t>Instal</a:t>
            </a:r>
            <a:r>
              <a:rPr spc="-8" dirty="0"/>
              <a:t>l</a:t>
            </a:r>
            <a:r>
              <a:rPr spc="-4" dirty="0"/>
              <a:t> </a:t>
            </a:r>
            <a:r>
              <a:rPr spc="-15" dirty="0"/>
              <a:t>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09268" y="1556118"/>
            <a:ext cx="6378893" cy="11387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tabLst>
                <a:tab pos="266224" algn="l"/>
              </a:tabLst>
            </a:pPr>
            <a:r>
              <a:rPr sz="112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125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R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실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행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종료</a:t>
            </a:r>
            <a:endParaRPr sz="1500">
              <a:solidFill>
                <a:prstClr val="black"/>
              </a:solidFill>
              <a:latin typeface="맑은 고딕"/>
              <a:cs typeface="맑은 고딕"/>
            </a:endParaRPr>
          </a:p>
          <a:p>
            <a:pPr marL="567214" marR="76676" indent="-215265">
              <a:spcBef>
                <a:spcPts val="323"/>
              </a:spcBef>
              <a:tabLst>
                <a:tab pos="567214" algn="l"/>
              </a:tabLst>
            </a:pPr>
            <a:r>
              <a:rPr sz="1013" dirty="0">
                <a:solidFill>
                  <a:srgbClr val="46B5CF"/>
                </a:solidFill>
                <a:latin typeface="Wingdings"/>
                <a:cs typeface="Wingdings"/>
              </a:rPr>
              <a:t></a:t>
            </a:r>
            <a:r>
              <a:rPr sz="1013" dirty="0">
                <a:solidFill>
                  <a:srgbClr val="46B5CF"/>
                </a:solidFill>
                <a:latin typeface="Times New Roman"/>
                <a:cs typeface="Times New Roman"/>
              </a:rPr>
              <a:t>	</a:t>
            </a:r>
            <a:r>
              <a:rPr sz="1350" dirty="0">
                <a:solidFill>
                  <a:prstClr val="black"/>
                </a:solidFill>
                <a:latin typeface="맑은 고딕"/>
                <a:cs typeface="맑은 고딕"/>
              </a:rPr>
              <a:t>종료버튼 클릭시 다음과 같은</a:t>
            </a:r>
            <a:r>
              <a:rPr sz="1350" spc="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350" dirty="0">
                <a:solidFill>
                  <a:prstClr val="black"/>
                </a:solidFill>
                <a:latin typeface="맑은 고딕"/>
                <a:cs typeface="맑은 고딕"/>
              </a:rPr>
              <a:t>화면이 나오는데</a:t>
            </a:r>
            <a:r>
              <a:rPr sz="1350" spc="-4" dirty="0">
                <a:solidFill>
                  <a:prstClr val="black"/>
                </a:solidFill>
                <a:latin typeface="맑은 고딕"/>
                <a:cs typeface="맑은 고딕"/>
              </a:rPr>
              <a:t>,</a:t>
            </a:r>
            <a:r>
              <a:rPr sz="1350" dirty="0">
                <a:solidFill>
                  <a:prstClr val="black"/>
                </a:solidFill>
                <a:latin typeface="맑은 고딕"/>
                <a:cs typeface="맑은 고딕"/>
              </a:rPr>
              <a:t> 현재까지 작업한</a:t>
            </a:r>
            <a:r>
              <a:rPr sz="1350" spc="-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350" dirty="0">
                <a:solidFill>
                  <a:prstClr val="black"/>
                </a:solidFill>
                <a:latin typeface="맑은 고딕"/>
                <a:cs typeface="맑은 고딕"/>
              </a:rPr>
              <a:t>결과를 저 장할 것인지를 묻는 것이다</a:t>
            </a:r>
            <a:r>
              <a:rPr sz="1350" spc="-4" dirty="0">
                <a:solidFill>
                  <a:prstClr val="black"/>
                </a:solidFill>
                <a:latin typeface="맑은 고딕"/>
                <a:cs typeface="맑은 고딕"/>
              </a:rPr>
              <a:t>.</a:t>
            </a:r>
            <a:endParaRPr sz="1350">
              <a:solidFill>
                <a:prstClr val="black"/>
              </a:solidFill>
              <a:latin typeface="맑은 고딕"/>
              <a:cs typeface="맑은 고딕"/>
            </a:endParaRPr>
          </a:p>
          <a:p>
            <a:pPr marL="567214" marR="3810" indent="-215265">
              <a:spcBef>
                <a:spcPts val="323"/>
              </a:spcBef>
              <a:tabLst>
                <a:tab pos="567214" algn="l"/>
              </a:tabLst>
            </a:pPr>
            <a:r>
              <a:rPr sz="1013" dirty="0">
                <a:solidFill>
                  <a:srgbClr val="46B5CF"/>
                </a:solidFill>
                <a:latin typeface="Wingdings"/>
                <a:cs typeface="Wingdings"/>
              </a:rPr>
              <a:t></a:t>
            </a:r>
            <a:r>
              <a:rPr sz="1013" dirty="0">
                <a:solidFill>
                  <a:srgbClr val="46B5CF"/>
                </a:solidFill>
                <a:latin typeface="Times New Roman"/>
                <a:cs typeface="Times New Roman"/>
              </a:rPr>
              <a:t>	</a:t>
            </a:r>
            <a:r>
              <a:rPr sz="1350" dirty="0">
                <a:solidFill>
                  <a:prstClr val="black"/>
                </a:solidFill>
                <a:latin typeface="맑은 고딕"/>
                <a:cs typeface="맑은 고딕"/>
              </a:rPr>
              <a:t>대부분의 경우는 실행한 명령어만</a:t>
            </a:r>
            <a:r>
              <a:rPr sz="1350" spc="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350" dirty="0">
                <a:solidFill>
                  <a:prstClr val="black"/>
                </a:solidFill>
                <a:latin typeface="맑은 고딕"/>
                <a:cs typeface="맑은 고딕"/>
              </a:rPr>
              <a:t>저장하고</a:t>
            </a:r>
            <a:r>
              <a:rPr sz="1350" spc="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350" dirty="0">
                <a:solidFill>
                  <a:prstClr val="black"/>
                </a:solidFill>
                <a:latin typeface="맑은 고딕"/>
                <a:cs typeface="맑은 고딕"/>
              </a:rPr>
              <a:t>작업공간 이미지는 저장하지 않 는다</a:t>
            </a:r>
            <a:endParaRPr sz="1350"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68395" y="3282695"/>
            <a:ext cx="2905506" cy="13887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49103" y="4293681"/>
            <a:ext cx="809625" cy="270034"/>
          </a:xfrm>
          <a:custGeom>
            <a:avLst/>
            <a:gdLst/>
            <a:ahLst/>
            <a:cxnLst/>
            <a:rect l="l" t="t" r="r" b="b"/>
            <a:pathLst>
              <a:path w="1079500" h="360045">
                <a:moveTo>
                  <a:pt x="0" y="59944"/>
                </a:moveTo>
                <a:lnTo>
                  <a:pt x="14381" y="20956"/>
                </a:lnTo>
                <a:lnTo>
                  <a:pt x="50102" y="801"/>
                </a:lnTo>
                <a:lnTo>
                  <a:pt x="1019047" y="0"/>
                </a:lnTo>
                <a:lnTo>
                  <a:pt x="1033449" y="1735"/>
                </a:lnTo>
                <a:lnTo>
                  <a:pt x="1067396" y="24467"/>
                </a:lnTo>
                <a:lnTo>
                  <a:pt x="1078991" y="299720"/>
                </a:lnTo>
                <a:lnTo>
                  <a:pt x="1077256" y="314121"/>
                </a:lnTo>
                <a:lnTo>
                  <a:pt x="1054524" y="348068"/>
                </a:lnTo>
                <a:lnTo>
                  <a:pt x="59943" y="359664"/>
                </a:lnTo>
                <a:lnTo>
                  <a:pt x="45542" y="357928"/>
                </a:lnTo>
                <a:lnTo>
                  <a:pt x="11595" y="335196"/>
                </a:lnTo>
                <a:lnTo>
                  <a:pt x="0" y="5994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338938" y="5765254"/>
            <a:ext cx="20955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/>
            <a:fld id="{81D60167-4931-47E6-BA6A-407CBD079E47}" type="slidenum">
              <a:rPr dirty="0">
                <a:solidFill>
                  <a:prstClr val="black"/>
                </a:solidFill>
              </a:rPr>
              <a:pPr marL="19050"/>
              <a:t>14</a:t>
            </a:fld>
            <a:endParaRPr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12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62" y="1052904"/>
            <a:ext cx="6418478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15" dirty="0"/>
              <a:t>Instal</a:t>
            </a:r>
            <a:r>
              <a:rPr spc="-8" dirty="0"/>
              <a:t>l</a:t>
            </a:r>
            <a:r>
              <a:rPr spc="-4" dirty="0"/>
              <a:t> </a:t>
            </a:r>
            <a:r>
              <a:rPr spc="-15" dirty="0"/>
              <a:t>R</a:t>
            </a:r>
            <a:r>
              <a:rPr spc="8" dirty="0"/>
              <a:t> </a:t>
            </a:r>
            <a:r>
              <a:rPr spc="-11" dirty="0"/>
              <a:t>Studio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09268" y="1561832"/>
            <a:ext cx="4710113" cy="5591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700" indent="-257175">
              <a:buClr>
                <a:srgbClr val="99CCFF"/>
              </a:buClr>
              <a:buSzPct val="75000"/>
              <a:buFont typeface="Wingdings"/>
              <a:buChar char=""/>
              <a:tabLst>
                <a:tab pos="266700" algn="l"/>
              </a:tabLst>
            </a:pPr>
            <a:r>
              <a:rPr dirty="0">
                <a:solidFill>
                  <a:prstClr val="black"/>
                </a:solidFill>
                <a:latin typeface="맑은 고딕"/>
                <a:cs typeface="맑은 고딕"/>
                <a:hlinkClick r:id="rId3"/>
              </a:rPr>
              <a:t>https://</a:t>
            </a:r>
            <a:r>
              <a:rPr spc="-11" dirty="0">
                <a:solidFill>
                  <a:prstClr val="black"/>
                </a:solidFill>
                <a:latin typeface="맑은 고딕"/>
                <a:cs typeface="맑은 고딕"/>
                <a:hlinkClick r:id="rId3"/>
              </a:rPr>
              <a:t>w</a:t>
            </a:r>
            <a:r>
              <a:rPr spc="-4" dirty="0">
                <a:solidFill>
                  <a:prstClr val="black"/>
                </a:solidFill>
                <a:latin typeface="맑은 고딕"/>
                <a:cs typeface="맑은 고딕"/>
              </a:rPr>
              <a:t>w</a:t>
            </a:r>
            <a:r>
              <a:rPr spc="-8" dirty="0">
                <a:solidFill>
                  <a:prstClr val="black"/>
                </a:solidFill>
                <a:latin typeface="맑은 고딕"/>
                <a:cs typeface="맑은 고딕"/>
              </a:rPr>
              <a:t>w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</a:rPr>
              <a:t>.rst</a:t>
            </a:r>
            <a:r>
              <a:rPr spc="4" dirty="0">
                <a:solidFill>
                  <a:prstClr val="black"/>
                </a:solidFill>
                <a:latin typeface="맑은 고딕"/>
                <a:cs typeface="맑은 고딕"/>
              </a:rPr>
              <a:t>u</a:t>
            </a:r>
            <a:r>
              <a:rPr spc="-4" dirty="0">
                <a:solidFill>
                  <a:prstClr val="black"/>
                </a:solidFill>
                <a:latin typeface="맑은 고딕"/>
                <a:cs typeface="맑은 고딕"/>
                <a:hlinkClick r:id="rId3"/>
              </a:rPr>
              <a:t>d</a:t>
            </a:r>
            <a:r>
              <a:rPr spc="-8" dirty="0">
                <a:solidFill>
                  <a:prstClr val="black"/>
                </a:solidFill>
                <a:latin typeface="맑은 고딕"/>
                <a:cs typeface="맑은 고딕"/>
                <a:hlinkClick r:id="rId3"/>
              </a:rPr>
              <a:t>i</a:t>
            </a:r>
            <a:r>
              <a:rPr spc="-4" dirty="0">
                <a:solidFill>
                  <a:prstClr val="black"/>
                </a:solidFill>
                <a:latin typeface="맑은 고딕"/>
                <a:cs typeface="맑은 고딕"/>
                <a:hlinkClick r:id="rId3"/>
              </a:rPr>
              <a:t>o.com</a:t>
            </a:r>
            <a:r>
              <a:rPr spc="-8" dirty="0">
                <a:solidFill>
                  <a:prstClr val="black"/>
                </a:solidFill>
                <a:latin typeface="맑은 고딕"/>
                <a:cs typeface="맑은 고딕"/>
                <a:hlinkClick r:id="rId3"/>
              </a:rPr>
              <a:t>/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  <a:hlinkClick r:id="rId3"/>
              </a:rPr>
              <a:t>pro</a:t>
            </a:r>
            <a:r>
              <a:rPr spc="-8" dirty="0">
                <a:solidFill>
                  <a:prstClr val="black"/>
                </a:solidFill>
                <a:latin typeface="맑은 고딕"/>
                <a:cs typeface="맑은 고딕"/>
                <a:hlinkClick r:id="rId3"/>
              </a:rPr>
              <a:t>d</a:t>
            </a:r>
            <a:r>
              <a:rPr spc="-4" dirty="0">
                <a:solidFill>
                  <a:prstClr val="black"/>
                </a:solidFill>
                <a:latin typeface="맑은 고딕"/>
                <a:cs typeface="맑은 고딕"/>
                <a:hlinkClick r:id="rId3"/>
              </a:rPr>
              <a:t>uct</a:t>
            </a:r>
            <a:r>
              <a:rPr spc="4" dirty="0">
                <a:solidFill>
                  <a:prstClr val="black"/>
                </a:solidFill>
                <a:latin typeface="맑은 고딕"/>
                <a:cs typeface="맑은 고딕"/>
                <a:hlinkClick r:id="rId3"/>
              </a:rPr>
              <a:t>s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  <a:hlinkClick r:id="rId3"/>
              </a:rPr>
              <a:t>/r</a:t>
            </a:r>
            <a:r>
              <a:rPr spc="-8" dirty="0">
                <a:solidFill>
                  <a:prstClr val="black"/>
                </a:solidFill>
                <a:latin typeface="맑은 고딕"/>
                <a:cs typeface="맑은 고딕"/>
                <a:hlinkClick r:id="rId3"/>
              </a:rPr>
              <a:t>s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  <a:hlinkClick r:id="rId3"/>
              </a:rPr>
              <a:t>t</a:t>
            </a:r>
            <a:r>
              <a:rPr spc="-8" dirty="0">
                <a:solidFill>
                  <a:prstClr val="black"/>
                </a:solidFill>
                <a:latin typeface="맑은 고딕"/>
                <a:cs typeface="맑은 고딕"/>
                <a:hlinkClick r:id="rId3"/>
              </a:rPr>
              <a:t>u</a:t>
            </a:r>
            <a:r>
              <a:rPr spc="-4" dirty="0">
                <a:solidFill>
                  <a:prstClr val="black"/>
                </a:solidFill>
                <a:latin typeface="맑은 고딕"/>
                <a:cs typeface="맑은 고딕"/>
                <a:hlinkClick r:id="rId3"/>
              </a:rPr>
              <a:t>d</a:t>
            </a:r>
            <a:r>
              <a:rPr spc="-8" dirty="0">
                <a:solidFill>
                  <a:prstClr val="black"/>
                </a:solidFill>
                <a:latin typeface="맑은 고딕"/>
                <a:cs typeface="맑은 고딕"/>
                <a:hlinkClick r:id="rId3"/>
              </a:rPr>
              <a:t>i</a:t>
            </a:r>
            <a:r>
              <a:rPr spc="-4" dirty="0">
                <a:solidFill>
                  <a:prstClr val="black"/>
                </a:solidFill>
                <a:latin typeface="맑은 고딕"/>
                <a:cs typeface="맑은 고딕"/>
                <a:hlinkClick r:id="rId3"/>
              </a:rPr>
              <a:t>o/</a:t>
            </a:r>
            <a:endParaRPr>
              <a:solidFill>
                <a:prstClr val="black"/>
              </a:solidFill>
              <a:latin typeface="맑은 고딕"/>
              <a:cs typeface="맑은 고딕"/>
            </a:endParaRPr>
          </a:p>
          <a:p>
            <a:pPr marL="352425">
              <a:spcBef>
                <a:spcPts val="375"/>
              </a:spcBef>
            </a:pPr>
            <a:r>
              <a:rPr sz="1125" dirty="0">
                <a:solidFill>
                  <a:srgbClr val="46B5CF"/>
                </a:solidFill>
                <a:latin typeface="Wingdings"/>
                <a:cs typeface="Wingdings"/>
              </a:rPr>
              <a:t></a:t>
            </a:r>
            <a:r>
              <a:rPr sz="1125" dirty="0">
                <a:solidFill>
                  <a:srgbClr val="46B5CF"/>
                </a:solidFill>
                <a:latin typeface="Times New Roman"/>
                <a:cs typeface="Times New Roman"/>
              </a:rPr>
              <a:t> </a:t>
            </a:r>
            <a:r>
              <a:rPr sz="1125" spc="124" dirty="0">
                <a:solidFill>
                  <a:srgbClr val="46B5C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R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을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보다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편리하게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사용할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수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있는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환경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제공</a:t>
            </a:r>
            <a:endParaRPr sz="1500"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39" y="2223134"/>
            <a:ext cx="6164199" cy="21934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59611" y="2219705"/>
            <a:ext cx="6171248" cy="2200275"/>
          </a:xfrm>
          <a:custGeom>
            <a:avLst/>
            <a:gdLst/>
            <a:ahLst/>
            <a:cxnLst/>
            <a:rect l="l" t="t" r="r" b="b"/>
            <a:pathLst>
              <a:path w="8228330" h="2933700">
                <a:moveTo>
                  <a:pt x="0" y="2933700"/>
                </a:moveTo>
                <a:lnTo>
                  <a:pt x="8228076" y="2933700"/>
                </a:lnTo>
                <a:lnTo>
                  <a:pt x="8228076" y="0"/>
                </a:lnTo>
                <a:lnTo>
                  <a:pt x="0" y="0"/>
                </a:lnTo>
                <a:lnTo>
                  <a:pt x="0" y="2933700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89329" y="4543425"/>
            <a:ext cx="5207508" cy="12081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85903" y="4539996"/>
            <a:ext cx="5214461" cy="1215390"/>
          </a:xfrm>
          <a:custGeom>
            <a:avLst/>
            <a:gdLst/>
            <a:ahLst/>
            <a:cxnLst/>
            <a:rect l="l" t="t" r="r" b="b"/>
            <a:pathLst>
              <a:path w="6952615" h="1620520">
                <a:moveTo>
                  <a:pt x="0" y="1620012"/>
                </a:moveTo>
                <a:lnTo>
                  <a:pt x="6952488" y="1620012"/>
                </a:lnTo>
                <a:lnTo>
                  <a:pt x="6952488" y="0"/>
                </a:lnTo>
                <a:lnTo>
                  <a:pt x="0" y="0"/>
                </a:lnTo>
                <a:lnTo>
                  <a:pt x="0" y="1620012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58583" y="5190937"/>
            <a:ext cx="1944529" cy="452914"/>
          </a:xfrm>
          <a:custGeom>
            <a:avLst/>
            <a:gdLst/>
            <a:ahLst/>
            <a:cxnLst/>
            <a:rect l="l" t="t" r="r" b="b"/>
            <a:pathLst>
              <a:path w="2592704" h="603885">
                <a:moveTo>
                  <a:pt x="0" y="100583"/>
                </a:moveTo>
                <a:lnTo>
                  <a:pt x="9037" y="58874"/>
                </a:lnTo>
                <a:lnTo>
                  <a:pt x="33483" y="25671"/>
                </a:lnTo>
                <a:lnTo>
                  <a:pt x="69341" y="4953"/>
                </a:lnTo>
                <a:lnTo>
                  <a:pt x="2491740" y="0"/>
                </a:lnTo>
                <a:lnTo>
                  <a:pt x="2506331" y="1052"/>
                </a:lnTo>
                <a:lnTo>
                  <a:pt x="2545636" y="15658"/>
                </a:lnTo>
                <a:lnTo>
                  <a:pt x="2575129" y="44342"/>
                </a:lnTo>
                <a:lnTo>
                  <a:pt x="2590812" y="83126"/>
                </a:lnTo>
                <a:lnTo>
                  <a:pt x="2592324" y="502919"/>
                </a:lnTo>
                <a:lnTo>
                  <a:pt x="2591270" y="517522"/>
                </a:lnTo>
                <a:lnTo>
                  <a:pt x="2576653" y="556838"/>
                </a:lnTo>
                <a:lnTo>
                  <a:pt x="2547958" y="586322"/>
                </a:lnTo>
                <a:lnTo>
                  <a:pt x="2509184" y="601994"/>
                </a:lnTo>
                <a:lnTo>
                  <a:pt x="100583" y="603503"/>
                </a:lnTo>
                <a:lnTo>
                  <a:pt x="85992" y="602451"/>
                </a:lnTo>
                <a:lnTo>
                  <a:pt x="46687" y="587845"/>
                </a:lnTo>
                <a:lnTo>
                  <a:pt x="17194" y="559161"/>
                </a:lnTo>
                <a:lnTo>
                  <a:pt x="1511" y="520377"/>
                </a:lnTo>
                <a:lnTo>
                  <a:pt x="0" y="100583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338938" y="5765254"/>
            <a:ext cx="20955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/>
            <a:fld id="{81D60167-4931-47E6-BA6A-407CBD079E47}" type="slidenum">
              <a:rPr dirty="0">
                <a:solidFill>
                  <a:prstClr val="black"/>
                </a:solidFill>
              </a:rPr>
              <a:pPr marL="19050"/>
              <a:t>15</a:t>
            </a:fld>
            <a:endParaRPr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91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62" y="1052904"/>
            <a:ext cx="6418478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15" dirty="0"/>
              <a:t>Instal</a:t>
            </a:r>
            <a:r>
              <a:rPr spc="-8" dirty="0"/>
              <a:t>l</a:t>
            </a:r>
            <a:r>
              <a:rPr spc="-4" dirty="0"/>
              <a:t> </a:t>
            </a:r>
            <a:r>
              <a:rPr spc="-15" dirty="0"/>
              <a:t>R</a:t>
            </a:r>
            <a:r>
              <a:rPr spc="8" dirty="0"/>
              <a:t> </a:t>
            </a:r>
            <a:r>
              <a:rPr spc="-11" dirty="0"/>
              <a:t>Studio</a:t>
            </a:r>
          </a:p>
        </p:txBody>
      </p:sp>
      <p:sp>
        <p:nvSpPr>
          <p:cNvPr id="3" name="object 3"/>
          <p:cNvSpPr/>
          <p:nvPr/>
        </p:nvSpPr>
        <p:spPr>
          <a:xfrm>
            <a:off x="1925954" y="1500758"/>
            <a:ext cx="4271391" cy="36713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22525" y="1497329"/>
            <a:ext cx="4278630" cy="3678555"/>
          </a:xfrm>
          <a:custGeom>
            <a:avLst/>
            <a:gdLst/>
            <a:ahLst/>
            <a:cxnLst/>
            <a:rect l="l" t="t" r="r" b="b"/>
            <a:pathLst>
              <a:path w="5704840" h="4904740">
                <a:moveTo>
                  <a:pt x="0" y="4904232"/>
                </a:moveTo>
                <a:lnTo>
                  <a:pt x="5704332" y="4904232"/>
                </a:lnTo>
                <a:lnTo>
                  <a:pt x="5704332" y="0"/>
                </a:lnTo>
                <a:lnTo>
                  <a:pt x="0" y="0"/>
                </a:lnTo>
                <a:lnTo>
                  <a:pt x="0" y="4904232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95702" y="5172075"/>
            <a:ext cx="3907917" cy="5143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92436" y="4023934"/>
            <a:ext cx="1242536" cy="1619726"/>
          </a:xfrm>
          <a:custGeom>
            <a:avLst/>
            <a:gdLst/>
            <a:ahLst/>
            <a:cxnLst/>
            <a:rect l="l" t="t" r="r" b="b"/>
            <a:pathLst>
              <a:path w="1656714" h="2159635">
                <a:moveTo>
                  <a:pt x="0" y="276097"/>
                </a:moveTo>
                <a:lnTo>
                  <a:pt x="3612" y="231303"/>
                </a:lnTo>
                <a:lnTo>
                  <a:pt x="14071" y="188813"/>
                </a:lnTo>
                <a:lnTo>
                  <a:pt x="30809" y="149196"/>
                </a:lnTo>
                <a:lnTo>
                  <a:pt x="53258" y="113019"/>
                </a:lnTo>
                <a:lnTo>
                  <a:pt x="80851" y="80851"/>
                </a:lnTo>
                <a:lnTo>
                  <a:pt x="113019" y="53258"/>
                </a:lnTo>
                <a:lnTo>
                  <a:pt x="149196" y="30809"/>
                </a:lnTo>
                <a:lnTo>
                  <a:pt x="188813" y="14071"/>
                </a:lnTo>
                <a:lnTo>
                  <a:pt x="231303" y="3612"/>
                </a:lnTo>
                <a:lnTo>
                  <a:pt x="276097" y="0"/>
                </a:lnTo>
                <a:lnTo>
                  <a:pt x="1380490" y="0"/>
                </a:lnTo>
                <a:lnTo>
                  <a:pt x="1425284" y="3612"/>
                </a:lnTo>
                <a:lnTo>
                  <a:pt x="1467774" y="14071"/>
                </a:lnTo>
                <a:lnTo>
                  <a:pt x="1507391" y="30809"/>
                </a:lnTo>
                <a:lnTo>
                  <a:pt x="1543568" y="53258"/>
                </a:lnTo>
                <a:lnTo>
                  <a:pt x="1575736" y="80851"/>
                </a:lnTo>
                <a:lnTo>
                  <a:pt x="1603329" y="113019"/>
                </a:lnTo>
                <a:lnTo>
                  <a:pt x="1625778" y="149196"/>
                </a:lnTo>
                <a:lnTo>
                  <a:pt x="1642516" y="188813"/>
                </a:lnTo>
                <a:lnTo>
                  <a:pt x="1652975" y="231303"/>
                </a:lnTo>
                <a:lnTo>
                  <a:pt x="1656588" y="276097"/>
                </a:lnTo>
                <a:lnTo>
                  <a:pt x="1656588" y="1883409"/>
                </a:lnTo>
                <a:lnTo>
                  <a:pt x="1652975" y="1928195"/>
                </a:lnTo>
                <a:lnTo>
                  <a:pt x="1642516" y="1970679"/>
                </a:lnTo>
                <a:lnTo>
                  <a:pt x="1625778" y="2010294"/>
                </a:lnTo>
                <a:lnTo>
                  <a:pt x="1603329" y="2046471"/>
                </a:lnTo>
                <a:lnTo>
                  <a:pt x="1575736" y="2078642"/>
                </a:lnTo>
                <a:lnTo>
                  <a:pt x="1543568" y="2106238"/>
                </a:lnTo>
                <a:lnTo>
                  <a:pt x="1507391" y="2128691"/>
                </a:lnTo>
                <a:lnTo>
                  <a:pt x="1467774" y="2145432"/>
                </a:lnTo>
                <a:lnTo>
                  <a:pt x="1425284" y="2155894"/>
                </a:lnTo>
                <a:lnTo>
                  <a:pt x="1380490" y="2159507"/>
                </a:lnTo>
                <a:lnTo>
                  <a:pt x="276097" y="2159507"/>
                </a:lnTo>
                <a:lnTo>
                  <a:pt x="231303" y="2155894"/>
                </a:lnTo>
                <a:lnTo>
                  <a:pt x="188813" y="2145432"/>
                </a:lnTo>
                <a:lnTo>
                  <a:pt x="149196" y="2128691"/>
                </a:lnTo>
                <a:lnTo>
                  <a:pt x="113019" y="2106238"/>
                </a:lnTo>
                <a:lnTo>
                  <a:pt x="80851" y="2078642"/>
                </a:lnTo>
                <a:lnTo>
                  <a:pt x="53258" y="2046471"/>
                </a:lnTo>
                <a:lnTo>
                  <a:pt x="30809" y="2010294"/>
                </a:lnTo>
                <a:lnTo>
                  <a:pt x="14071" y="1970679"/>
                </a:lnTo>
                <a:lnTo>
                  <a:pt x="3612" y="1928195"/>
                </a:lnTo>
                <a:lnTo>
                  <a:pt x="0" y="1883409"/>
                </a:lnTo>
                <a:lnTo>
                  <a:pt x="0" y="276097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338938" y="5765254"/>
            <a:ext cx="20955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/>
            <a:fld id="{81D60167-4931-47E6-BA6A-407CBD079E47}" type="slidenum">
              <a:rPr dirty="0">
                <a:solidFill>
                  <a:prstClr val="black"/>
                </a:solidFill>
              </a:rPr>
              <a:pPr marL="19050"/>
              <a:t>16</a:t>
            </a:fld>
            <a:endParaRPr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11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62" y="1052904"/>
            <a:ext cx="6418478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15" dirty="0"/>
              <a:t>Instal</a:t>
            </a:r>
            <a:r>
              <a:rPr spc="-8" dirty="0"/>
              <a:t>l</a:t>
            </a:r>
            <a:r>
              <a:rPr spc="-4" dirty="0"/>
              <a:t> </a:t>
            </a:r>
            <a:r>
              <a:rPr spc="-15" dirty="0"/>
              <a:t>R</a:t>
            </a:r>
            <a:r>
              <a:rPr spc="8" dirty="0"/>
              <a:t> </a:t>
            </a:r>
            <a:r>
              <a:rPr spc="-11" dirty="0"/>
              <a:t>Studio</a:t>
            </a:r>
          </a:p>
        </p:txBody>
      </p:sp>
      <p:sp>
        <p:nvSpPr>
          <p:cNvPr id="3" name="object 3"/>
          <p:cNvSpPr/>
          <p:nvPr/>
        </p:nvSpPr>
        <p:spPr>
          <a:xfrm>
            <a:off x="2154554" y="1759077"/>
            <a:ext cx="4793742" cy="3721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51125" y="1755650"/>
            <a:ext cx="4800600" cy="3728561"/>
          </a:xfrm>
          <a:custGeom>
            <a:avLst/>
            <a:gdLst/>
            <a:ahLst/>
            <a:cxnLst/>
            <a:rect l="l" t="t" r="r" b="b"/>
            <a:pathLst>
              <a:path w="6400800" h="4971415">
                <a:moveTo>
                  <a:pt x="0" y="4971288"/>
                </a:moveTo>
                <a:lnTo>
                  <a:pt x="6400800" y="4971288"/>
                </a:lnTo>
                <a:lnTo>
                  <a:pt x="6400800" y="0"/>
                </a:lnTo>
                <a:lnTo>
                  <a:pt x="0" y="0"/>
                </a:lnTo>
                <a:lnTo>
                  <a:pt x="0" y="4971288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17435" y="3293554"/>
            <a:ext cx="1835944" cy="216218"/>
          </a:xfrm>
          <a:custGeom>
            <a:avLst/>
            <a:gdLst/>
            <a:ahLst/>
            <a:cxnLst/>
            <a:rect l="l" t="t" r="r" b="b"/>
            <a:pathLst>
              <a:path w="2447925" h="288289">
                <a:moveTo>
                  <a:pt x="0" y="48006"/>
                </a:moveTo>
                <a:lnTo>
                  <a:pt x="17383" y="11013"/>
                </a:lnTo>
                <a:lnTo>
                  <a:pt x="2399538" y="0"/>
                </a:lnTo>
                <a:lnTo>
                  <a:pt x="2413793" y="2145"/>
                </a:lnTo>
                <a:lnTo>
                  <a:pt x="2443724" y="29187"/>
                </a:lnTo>
                <a:lnTo>
                  <a:pt x="2447543" y="240030"/>
                </a:lnTo>
                <a:lnTo>
                  <a:pt x="2445398" y="254285"/>
                </a:lnTo>
                <a:lnTo>
                  <a:pt x="2418356" y="284216"/>
                </a:lnTo>
                <a:lnTo>
                  <a:pt x="48006" y="288036"/>
                </a:lnTo>
                <a:lnTo>
                  <a:pt x="33750" y="285890"/>
                </a:lnTo>
                <a:lnTo>
                  <a:pt x="3819" y="258848"/>
                </a:lnTo>
                <a:lnTo>
                  <a:pt x="0" y="48006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338938" y="5765254"/>
            <a:ext cx="20955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/>
            <a:fld id="{81D60167-4931-47E6-BA6A-407CBD079E47}" type="slidenum">
              <a:rPr dirty="0">
                <a:solidFill>
                  <a:prstClr val="black"/>
                </a:solidFill>
              </a:rPr>
              <a:pPr marL="19050"/>
              <a:t>17</a:t>
            </a:fld>
            <a:endParaRPr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54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26467" y="1793368"/>
            <a:ext cx="6237446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4295"/>
            <a:r>
              <a:rPr sz="1350" dirty="0">
                <a:solidFill>
                  <a:prstClr val="black"/>
                </a:solidFill>
                <a:latin typeface="Times New Roman"/>
                <a:cs typeface="Times New Roman"/>
              </a:rPr>
              <a:t>39</a:t>
            </a:r>
            <a:endParaRPr sz="135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9762" y="1052904"/>
            <a:ext cx="6418478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15" dirty="0"/>
              <a:t>Instal</a:t>
            </a:r>
            <a:r>
              <a:rPr spc="-8" dirty="0"/>
              <a:t>l</a:t>
            </a:r>
            <a:r>
              <a:rPr spc="-4" dirty="0"/>
              <a:t> </a:t>
            </a:r>
            <a:r>
              <a:rPr spc="-15" dirty="0"/>
              <a:t>R</a:t>
            </a:r>
            <a:r>
              <a:rPr spc="8" dirty="0"/>
              <a:t> </a:t>
            </a:r>
            <a:r>
              <a:rPr spc="-11" dirty="0"/>
              <a:t>Studio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09268" y="1556120"/>
            <a:ext cx="1844993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700" indent="-257175">
              <a:buClr>
                <a:srgbClr val="99CCFF"/>
              </a:buClr>
              <a:buSzPct val="75000"/>
              <a:buFont typeface="Wingdings"/>
              <a:buChar char=""/>
              <a:tabLst>
                <a:tab pos="266700" algn="l"/>
              </a:tabLst>
            </a:pP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R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St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u</a:t>
            </a:r>
            <a:r>
              <a:rPr sz="1500" spc="4" dirty="0">
                <a:solidFill>
                  <a:prstClr val="black"/>
                </a:solidFill>
                <a:latin typeface="맑은 고딕"/>
                <a:cs typeface="맑은 고딕"/>
              </a:rPr>
              <a:t>d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i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o</a:t>
            </a:r>
            <a:r>
              <a:rPr sz="1500" spc="-23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초기화면</a:t>
            </a:r>
            <a:endParaRPr sz="1500"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26464" y="1793366"/>
            <a:ext cx="6237351" cy="41868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480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62" y="1052904"/>
            <a:ext cx="6418478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15" dirty="0"/>
              <a:t>Instal</a:t>
            </a:r>
            <a:r>
              <a:rPr spc="-8" dirty="0"/>
              <a:t>l</a:t>
            </a:r>
            <a:r>
              <a:rPr spc="-4" dirty="0"/>
              <a:t> </a:t>
            </a:r>
            <a:r>
              <a:rPr spc="-15" dirty="0"/>
              <a:t>R</a:t>
            </a:r>
            <a:r>
              <a:rPr spc="8" dirty="0"/>
              <a:t> </a:t>
            </a:r>
            <a:r>
              <a:rPr spc="-11" dirty="0"/>
              <a:t>Studio</a:t>
            </a:r>
          </a:p>
        </p:txBody>
      </p:sp>
      <p:sp>
        <p:nvSpPr>
          <p:cNvPr id="3" name="object 3"/>
          <p:cNvSpPr/>
          <p:nvPr/>
        </p:nvSpPr>
        <p:spPr>
          <a:xfrm>
            <a:off x="1453895" y="1647062"/>
            <a:ext cx="6236208" cy="41856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46839" y="3199078"/>
            <a:ext cx="155352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dirty="0">
                <a:solidFill>
                  <a:srgbClr val="FF0000"/>
                </a:solidFill>
                <a:latin typeface="맑은 고딕"/>
                <a:cs typeface="맑은 고딕"/>
              </a:rPr>
              <a:t>명령어</a:t>
            </a:r>
            <a:r>
              <a:rPr spc="4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>
                <a:solidFill>
                  <a:srgbClr val="FF0000"/>
                </a:solidFill>
                <a:latin typeface="맑은 고딕"/>
                <a:cs typeface="맑은 고딕"/>
              </a:rPr>
              <a:t>입력</a:t>
            </a:r>
            <a:r>
              <a:rPr spc="4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>
                <a:solidFill>
                  <a:srgbClr val="FF0000"/>
                </a:solidFill>
                <a:latin typeface="맑은 고딕"/>
                <a:cs typeface="맑은 고딕"/>
              </a:rPr>
              <a:t>창</a:t>
            </a:r>
            <a:endParaRPr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44463" y="5359581"/>
            <a:ext cx="155352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4" dirty="0">
                <a:solidFill>
                  <a:srgbClr val="FF0000"/>
                </a:solidFill>
                <a:latin typeface="맑은 고딕"/>
                <a:cs typeface="맑은 고딕"/>
              </a:rPr>
              <a:t>명령</a:t>
            </a:r>
            <a:r>
              <a:rPr dirty="0">
                <a:solidFill>
                  <a:srgbClr val="FF0000"/>
                </a:solidFill>
                <a:latin typeface="맑은 고딕"/>
                <a:cs typeface="맑은 고딕"/>
              </a:rPr>
              <a:t>어 </a:t>
            </a:r>
            <a:r>
              <a:rPr spc="-4" dirty="0">
                <a:solidFill>
                  <a:srgbClr val="FF0000"/>
                </a:solidFill>
                <a:latin typeface="맑은 고딕"/>
                <a:cs typeface="맑은 고딕"/>
              </a:rPr>
              <a:t>실</a:t>
            </a:r>
            <a:r>
              <a:rPr dirty="0">
                <a:solidFill>
                  <a:srgbClr val="FF0000"/>
                </a:solidFill>
                <a:latin typeface="맑은 고딕"/>
                <a:cs typeface="맑은 고딕"/>
              </a:rPr>
              <a:t>행</a:t>
            </a:r>
            <a:r>
              <a:rPr spc="4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>
                <a:solidFill>
                  <a:srgbClr val="FF0000"/>
                </a:solidFill>
                <a:latin typeface="맑은 고딕"/>
                <a:cs typeface="맑은 고딕"/>
              </a:rPr>
              <a:t>창</a:t>
            </a:r>
            <a:endParaRPr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33076" y="2437447"/>
            <a:ext cx="485775" cy="216218"/>
          </a:xfrm>
          <a:custGeom>
            <a:avLst/>
            <a:gdLst/>
            <a:ahLst/>
            <a:cxnLst/>
            <a:rect l="l" t="t" r="r" b="b"/>
            <a:pathLst>
              <a:path w="647700" h="288289">
                <a:moveTo>
                  <a:pt x="0" y="48006"/>
                </a:moveTo>
                <a:lnTo>
                  <a:pt x="17383" y="11013"/>
                </a:lnTo>
                <a:lnTo>
                  <a:pt x="599693" y="0"/>
                </a:lnTo>
                <a:lnTo>
                  <a:pt x="613949" y="2145"/>
                </a:lnTo>
                <a:lnTo>
                  <a:pt x="643880" y="29187"/>
                </a:lnTo>
                <a:lnTo>
                  <a:pt x="647700" y="240030"/>
                </a:lnTo>
                <a:lnTo>
                  <a:pt x="645554" y="254285"/>
                </a:lnTo>
                <a:lnTo>
                  <a:pt x="618512" y="284216"/>
                </a:lnTo>
                <a:lnTo>
                  <a:pt x="48005" y="288036"/>
                </a:lnTo>
                <a:lnTo>
                  <a:pt x="33750" y="285890"/>
                </a:lnTo>
                <a:lnTo>
                  <a:pt x="3819" y="258848"/>
                </a:lnTo>
                <a:lnTo>
                  <a:pt x="0" y="48006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338938" y="5765254"/>
            <a:ext cx="20955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/>
            <a:fld id="{81D60167-4931-47E6-BA6A-407CBD079E47}" type="slidenum">
              <a:rPr dirty="0">
                <a:solidFill>
                  <a:prstClr val="black"/>
                </a:solidFill>
              </a:rPr>
              <a:pPr marL="19050"/>
              <a:t>19</a:t>
            </a:fld>
            <a:endParaRPr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4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271" y="1052901"/>
            <a:ext cx="6213157" cy="3485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865"/>
            <a:r>
              <a:rPr sz="2100" spc="-15" dirty="0">
                <a:solidFill>
                  <a:srgbClr val="0066CC"/>
                </a:solidFill>
                <a:latin typeface="맑은 고딕"/>
                <a:cs typeface="맑은 고딕"/>
              </a:rPr>
              <a:t>R</a:t>
            </a:r>
            <a:r>
              <a:rPr sz="2100" spc="8" dirty="0">
                <a:solidFill>
                  <a:srgbClr val="0066CC"/>
                </a:solidFill>
                <a:latin typeface="맑은 고딕"/>
                <a:cs typeface="맑은 고딕"/>
              </a:rPr>
              <a:t> </a:t>
            </a:r>
            <a:r>
              <a:rPr sz="2100" spc="-23" dirty="0">
                <a:solidFill>
                  <a:srgbClr val="0066CC"/>
                </a:solidFill>
                <a:latin typeface="맑은 고딕"/>
                <a:cs typeface="맑은 고딕"/>
              </a:rPr>
              <a:t>이란</a:t>
            </a:r>
            <a:r>
              <a:rPr sz="2100" spc="-11" dirty="0">
                <a:solidFill>
                  <a:srgbClr val="0066CC"/>
                </a:solidFill>
                <a:latin typeface="맑은 고딕"/>
                <a:cs typeface="맑은 고딕"/>
              </a:rPr>
              <a:t>?</a:t>
            </a:r>
            <a:endParaRPr sz="2100" dirty="0">
              <a:solidFill>
                <a:prstClr val="black"/>
              </a:solidFill>
              <a:latin typeface="맑은 고딕"/>
              <a:cs typeface="맑은 고딕"/>
            </a:endParaRPr>
          </a:p>
          <a:p>
            <a:pPr marL="9525">
              <a:spcBef>
                <a:spcPts val="1541"/>
              </a:spcBef>
              <a:tabLst>
                <a:tab pos="266224" algn="l"/>
              </a:tabLst>
            </a:pPr>
            <a:r>
              <a:rPr sz="157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575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z="2100" spc="-26" dirty="0">
                <a:solidFill>
                  <a:prstClr val="black"/>
                </a:solidFill>
                <a:latin typeface="맑은 고딕"/>
                <a:cs typeface="맑은 고딕"/>
              </a:rPr>
              <a:t>자료분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석</a:t>
            </a:r>
            <a:r>
              <a:rPr sz="2100" spc="-8" dirty="0">
                <a:solidFill>
                  <a:prstClr val="black"/>
                </a:solidFill>
                <a:latin typeface="맑은 고딕"/>
                <a:cs typeface="맑은 고딕"/>
              </a:rPr>
              <a:t>,</a:t>
            </a:r>
            <a:r>
              <a:rPr sz="2100" spc="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26" dirty="0">
                <a:solidFill>
                  <a:prstClr val="black"/>
                </a:solidFill>
                <a:latin typeface="맑은 고딕"/>
                <a:cs typeface="맑은 고딕"/>
              </a:rPr>
              <a:t>통계작업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을</a:t>
            </a:r>
            <a:r>
              <a:rPr sz="2100" spc="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26" dirty="0">
                <a:solidFill>
                  <a:prstClr val="black"/>
                </a:solidFill>
                <a:latin typeface="맑은 고딕"/>
                <a:cs typeface="맑은 고딕"/>
              </a:rPr>
              <a:t>지원하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는</a:t>
            </a:r>
            <a:r>
              <a:rPr sz="2100" spc="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26" dirty="0">
                <a:solidFill>
                  <a:prstClr val="black"/>
                </a:solidFill>
                <a:latin typeface="맑은 고딕"/>
                <a:cs typeface="맑은 고딕"/>
              </a:rPr>
              <a:t>공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개</a:t>
            </a:r>
            <a:r>
              <a:rPr sz="2100" spc="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19" dirty="0">
                <a:solidFill>
                  <a:prstClr val="black"/>
                </a:solidFill>
                <a:latin typeface="맑은 고딕"/>
                <a:cs typeface="맑은 고딕"/>
              </a:rPr>
              <a:t>SW</a:t>
            </a:r>
            <a:endParaRPr sz="2100" dirty="0">
              <a:solidFill>
                <a:prstClr val="black"/>
              </a:solidFill>
              <a:latin typeface="맑은 고딕"/>
              <a:cs typeface="맑은 고딕"/>
            </a:endParaRPr>
          </a:p>
          <a:p>
            <a:pPr marL="9525">
              <a:spcBef>
                <a:spcPts val="506"/>
              </a:spcBef>
              <a:tabLst>
                <a:tab pos="266224" algn="l"/>
              </a:tabLst>
            </a:pPr>
            <a:r>
              <a:rPr sz="157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575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z="2100" spc="-15" dirty="0">
                <a:solidFill>
                  <a:prstClr val="black"/>
                </a:solidFill>
                <a:latin typeface="맑은 고딕"/>
                <a:cs typeface="맑은 고딕"/>
              </a:rPr>
              <a:t>R</a:t>
            </a:r>
            <a:r>
              <a:rPr sz="2100" spc="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은</a:t>
            </a:r>
            <a:r>
              <a:rPr sz="2100" spc="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계산기</a:t>
            </a:r>
            <a:endParaRPr sz="2100" dirty="0">
              <a:solidFill>
                <a:prstClr val="black"/>
              </a:solidFill>
              <a:latin typeface="맑은 고딕"/>
              <a:cs typeface="맑은 고딕"/>
            </a:endParaRPr>
          </a:p>
          <a:p>
            <a:pPr marL="9525">
              <a:spcBef>
                <a:spcPts val="503"/>
              </a:spcBef>
              <a:tabLst>
                <a:tab pos="266224" algn="l"/>
              </a:tabLst>
            </a:pPr>
            <a:r>
              <a:rPr sz="157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575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z="2100" spc="-15" dirty="0">
                <a:solidFill>
                  <a:prstClr val="black"/>
                </a:solidFill>
                <a:latin typeface="맑은 고딕"/>
                <a:cs typeface="맑은 고딕"/>
              </a:rPr>
              <a:t>R</a:t>
            </a:r>
            <a:r>
              <a:rPr sz="2100" spc="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은</a:t>
            </a:r>
            <a:r>
              <a:rPr sz="2100" spc="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26" dirty="0">
                <a:solidFill>
                  <a:prstClr val="black"/>
                </a:solidFill>
                <a:latin typeface="맑은 고딕"/>
                <a:cs typeface="맑은 고딕"/>
              </a:rPr>
              <a:t>프로그래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밍</a:t>
            </a:r>
            <a:r>
              <a:rPr sz="2100" spc="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26" dirty="0">
                <a:solidFill>
                  <a:prstClr val="black"/>
                </a:solidFill>
                <a:latin typeface="맑은 고딕"/>
                <a:cs typeface="맑은 고딕"/>
              </a:rPr>
              <a:t>언어</a:t>
            </a:r>
            <a:endParaRPr sz="2100" dirty="0">
              <a:solidFill>
                <a:prstClr val="black"/>
              </a:solidFill>
              <a:latin typeface="맑은 고딕"/>
              <a:cs typeface="맑은 고딕"/>
            </a:endParaRPr>
          </a:p>
          <a:p>
            <a:pPr marL="266700" marR="3810" indent="-257175">
              <a:spcBef>
                <a:spcPts val="503"/>
              </a:spcBef>
              <a:tabLst>
                <a:tab pos="266224" algn="l"/>
              </a:tabLst>
            </a:pPr>
            <a:r>
              <a:rPr sz="157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575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자료</a:t>
            </a:r>
            <a:r>
              <a:rPr sz="2100" spc="-8" dirty="0">
                <a:solidFill>
                  <a:prstClr val="black"/>
                </a:solidFill>
                <a:latin typeface="맑은 고딕"/>
                <a:cs typeface="맑은 고딕"/>
              </a:rPr>
              <a:t>,</a:t>
            </a:r>
            <a:r>
              <a:rPr sz="2100" spc="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통계</a:t>
            </a:r>
            <a:r>
              <a:rPr sz="2100" spc="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분석을</a:t>
            </a:r>
            <a:r>
              <a:rPr sz="2100" spc="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위한</a:t>
            </a:r>
            <a:r>
              <a:rPr sz="2100" spc="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거의</a:t>
            </a:r>
            <a:r>
              <a:rPr sz="2100" spc="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모든</a:t>
            </a:r>
            <a:r>
              <a:rPr sz="2100" spc="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기능을</a:t>
            </a:r>
            <a:r>
              <a:rPr sz="2100" spc="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함수</a:t>
            </a:r>
            <a:r>
              <a:rPr sz="2100" spc="-8" dirty="0">
                <a:solidFill>
                  <a:prstClr val="black"/>
                </a:solidFill>
                <a:latin typeface="맑은 고딕"/>
                <a:cs typeface="맑은 고딕"/>
              </a:rPr>
              <a:t>,</a:t>
            </a:r>
            <a:r>
              <a:rPr sz="2100" spc="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19" dirty="0">
                <a:solidFill>
                  <a:prstClr val="black"/>
                </a:solidFill>
                <a:latin typeface="맑은 고딕"/>
                <a:cs typeface="맑은 고딕"/>
              </a:rPr>
              <a:t>패 키지</a:t>
            </a:r>
            <a:r>
              <a:rPr sz="2100" spc="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형태로</a:t>
            </a:r>
            <a:r>
              <a:rPr sz="2100" spc="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제공</a:t>
            </a:r>
            <a:endParaRPr sz="2100" dirty="0">
              <a:solidFill>
                <a:prstClr val="black"/>
              </a:solidFill>
              <a:latin typeface="맑은 고딕"/>
              <a:cs typeface="맑은 고딕"/>
            </a:endParaRPr>
          </a:p>
          <a:p>
            <a:pPr marL="9525">
              <a:spcBef>
                <a:spcPts val="503"/>
              </a:spcBef>
              <a:tabLst>
                <a:tab pos="266224" algn="l"/>
              </a:tabLst>
            </a:pPr>
            <a:r>
              <a:rPr sz="157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575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z="2100" spc="-11" dirty="0">
                <a:solidFill>
                  <a:prstClr val="black"/>
                </a:solidFill>
                <a:latin typeface="맑은 고딕"/>
                <a:cs typeface="맑은 고딕"/>
              </a:rPr>
              <a:t>Java,</a:t>
            </a:r>
            <a:r>
              <a:rPr sz="2100" spc="-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15" dirty="0">
                <a:solidFill>
                  <a:prstClr val="black"/>
                </a:solidFill>
                <a:latin typeface="맑은 고딕"/>
                <a:cs typeface="맑은 고딕"/>
              </a:rPr>
              <a:t>C</a:t>
            </a:r>
            <a:r>
              <a:rPr sz="2100" spc="-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26" dirty="0">
                <a:solidFill>
                  <a:prstClr val="black"/>
                </a:solidFill>
                <a:latin typeface="맑은 고딕"/>
                <a:cs typeface="맑은 고딕"/>
              </a:rPr>
              <a:t>프로그램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과</a:t>
            </a:r>
            <a:r>
              <a:rPr sz="2100" spc="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26" dirty="0">
                <a:solidFill>
                  <a:prstClr val="black"/>
                </a:solidFill>
                <a:latin typeface="맑은 고딕"/>
                <a:cs typeface="맑은 고딕"/>
              </a:rPr>
              <a:t>연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동</a:t>
            </a:r>
            <a:r>
              <a:rPr sz="2100" spc="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26" dirty="0">
                <a:solidFill>
                  <a:prstClr val="black"/>
                </a:solidFill>
                <a:latin typeface="맑은 고딕"/>
                <a:cs typeface="맑은 고딕"/>
              </a:rPr>
              <a:t>가능</a:t>
            </a:r>
            <a:endParaRPr sz="2100" dirty="0">
              <a:solidFill>
                <a:prstClr val="black"/>
              </a:solidFill>
              <a:latin typeface="맑은 고딕"/>
              <a:cs typeface="맑은 고딕"/>
            </a:endParaRPr>
          </a:p>
          <a:p>
            <a:pPr marL="266700" indent="-257175">
              <a:spcBef>
                <a:spcPts val="503"/>
              </a:spcBef>
              <a:buClr>
                <a:srgbClr val="99CCFF"/>
              </a:buClr>
              <a:buSzPct val="75000"/>
              <a:buFont typeface="Wingdings"/>
              <a:buChar char=""/>
              <a:tabLst>
                <a:tab pos="266700" algn="l"/>
              </a:tabLst>
            </a:pPr>
            <a:r>
              <a:rPr sz="2100" spc="-15" dirty="0">
                <a:solidFill>
                  <a:prstClr val="black"/>
                </a:solidFill>
                <a:latin typeface="맑은 고딕"/>
                <a:cs typeface="맑은 고딕"/>
              </a:rPr>
              <a:t>Compact</a:t>
            </a:r>
            <a:r>
              <a:rPr sz="2100" spc="-8" dirty="0">
                <a:solidFill>
                  <a:prstClr val="black"/>
                </a:solidFill>
                <a:latin typeface="맑은 고딕"/>
                <a:cs typeface="맑은 고딕"/>
              </a:rPr>
              <a:t> s</a:t>
            </a:r>
            <a:r>
              <a:rPr sz="2100" spc="-11" dirty="0">
                <a:solidFill>
                  <a:prstClr val="black"/>
                </a:solidFill>
                <a:latin typeface="맑은 고딕"/>
                <a:cs typeface="맑은 고딕"/>
              </a:rPr>
              <a:t>ize</a:t>
            </a:r>
            <a:r>
              <a:rPr sz="2100" spc="-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8" dirty="0">
                <a:solidFill>
                  <a:prstClr val="black"/>
                </a:solidFill>
                <a:latin typeface="맑은 고딕"/>
                <a:cs typeface="맑은 고딕"/>
              </a:rPr>
              <a:t>(</a:t>
            </a:r>
            <a:r>
              <a:rPr sz="2100" spc="-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15" dirty="0">
                <a:solidFill>
                  <a:prstClr val="black"/>
                </a:solidFill>
                <a:latin typeface="맑은 고딕"/>
                <a:cs typeface="맑은 고딕"/>
              </a:rPr>
              <a:t>&lt;</a:t>
            </a:r>
            <a:r>
              <a:rPr sz="2100" spc="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15" dirty="0">
                <a:solidFill>
                  <a:prstClr val="black"/>
                </a:solidFill>
                <a:latin typeface="맑은 고딕"/>
                <a:cs typeface="맑은 고딕"/>
              </a:rPr>
              <a:t>60</a:t>
            </a:r>
            <a:r>
              <a:rPr sz="2100" spc="-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15" dirty="0">
                <a:solidFill>
                  <a:prstClr val="black"/>
                </a:solidFill>
                <a:latin typeface="맑은 고딕"/>
                <a:cs typeface="맑은 고딕"/>
              </a:rPr>
              <a:t>Mb)</a:t>
            </a:r>
            <a:endParaRPr sz="2100" dirty="0">
              <a:solidFill>
                <a:prstClr val="black"/>
              </a:solidFill>
              <a:latin typeface="맑은 고딕"/>
              <a:cs typeface="맑은 고딕"/>
            </a:endParaRPr>
          </a:p>
          <a:p>
            <a:pPr marL="266700" indent="-257175">
              <a:spcBef>
                <a:spcPts val="503"/>
              </a:spcBef>
              <a:buClr>
                <a:srgbClr val="99CCFF"/>
              </a:buClr>
              <a:buSzPct val="75000"/>
              <a:buFont typeface="Wingdings"/>
              <a:buChar char=""/>
              <a:tabLst>
                <a:tab pos="266700" algn="l"/>
              </a:tabLst>
            </a:pPr>
            <a:r>
              <a:rPr sz="2100" spc="-19" dirty="0">
                <a:solidFill>
                  <a:prstClr val="black"/>
                </a:solidFill>
                <a:latin typeface="맑은 고딕"/>
                <a:cs typeface="맑은 고딕"/>
              </a:rPr>
              <a:t>Ope</a:t>
            </a:r>
            <a:r>
              <a:rPr sz="2100" spc="-15" dirty="0">
                <a:solidFill>
                  <a:prstClr val="black"/>
                </a:solidFill>
                <a:latin typeface="맑은 고딕"/>
                <a:cs typeface="맑은 고딕"/>
              </a:rPr>
              <a:t>n</a:t>
            </a:r>
            <a:r>
              <a:rPr sz="2100" spc="23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15" dirty="0">
                <a:solidFill>
                  <a:prstClr val="black"/>
                </a:solidFill>
                <a:latin typeface="맑은 고딕"/>
                <a:cs typeface="맑은 고딕"/>
              </a:rPr>
              <a:t>S</a:t>
            </a:r>
            <a:r>
              <a:rPr sz="2100" spc="-11" dirty="0">
                <a:solidFill>
                  <a:prstClr val="black"/>
                </a:solidFill>
                <a:latin typeface="맑은 고딕"/>
                <a:cs typeface="맑은 고딕"/>
              </a:rPr>
              <a:t>o</a:t>
            </a:r>
            <a:r>
              <a:rPr sz="2100" spc="-15" dirty="0">
                <a:solidFill>
                  <a:prstClr val="black"/>
                </a:solidFill>
                <a:latin typeface="맑은 고딕"/>
                <a:cs typeface="맑은 고딕"/>
              </a:rPr>
              <a:t>urce</a:t>
            </a:r>
            <a:endParaRPr sz="2100" dirty="0"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xfrm>
            <a:off x="338938" y="5765254"/>
            <a:ext cx="20955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/>
            <a:fld id="{81D60167-4931-47E6-BA6A-407CBD079E47}" type="slidenum">
              <a:rPr dirty="0">
                <a:solidFill>
                  <a:prstClr val="black"/>
                </a:solidFill>
              </a:rPr>
              <a:pPr marL="19050"/>
              <a:t>2</a:t>
            </a:fld>
            <a:endParaRPr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29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62" y="1052904"/>
            <a:ext cx="6418478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15" dirty="0"/>
              <a:t>Instal</a:t>
            </a:r>
            <a:r>
              <a:rPr spc="-8" dirty="0"/>
              <a:t>l</a:t>
            </a:r>
            <a:r>
              <a:rPr spc="-4" dirty="0"/>
              <a:t> </a:t>
            </a:r>
            <a:r>
              <a:rPr spc="-15" dirty="0"/>
              <a:t>R</a:t>
            </a:r>
            <a:r>
              <a:rPr spc="8" dirty="0"/>
              <a:t> </a:t>
            </a:r>
            <a:r>
              <a:rPr spc="-11" dirty="0"/>
              <a:t>Studio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09271" y="1624603"/>
            <a:ext cx="169069" cy="2423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57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endParaRPr sz="1575">
              <a:solidFill>
                <a:prstClr val="black"/>
              </a:solidFill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07364" y="1568686"/>
            <a:ext cx="1934051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100" spc="-8" dirty="0">
                <a:solidFill>
                  <a:prstClr val="black"/>
                </a:solidFill>
                <a:latin typeface="맑은 고딕"/>
                <a:cs typeface="맑은 고딕"/>
              </a:rPr>
              <a:t>:</a:t>
            </a:r>
            <a:r>
              <a:rPr sz="2100" spc="-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pc="-4" dirty="0">
                <a:solidFill>
                  <a:prstClr val="black"/>
                </a:solidFill>
                <a:latin typeface="맑은 고딕"/>
                <a:cs typeface="맑은 고딕"/>
              </a:rPr>
              <a:t>명령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</a:rPr>
              <a:t>어 실행 </a:t>
            </a:r>
            <a:r>
              <a:rPr spc="-4" dirty="0">
                <a:solidFill>
                  <a:prstClr val="black"/>
                </a:solidFill>
                <a:latin typeface="맑은 고딕"/>
                <a:cs typeface="맑은 고딕"/>
              </a:rPr>
              <a:t>버튼</a:t>
            </a:r>
            <a:endParaRPr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52168" y="2196671"/>
            <a:ext cx="5801678" cy="1078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125" dirty="0">
                <a:solidFill>
                  <a:srgbClr val="46B5CF"/>
                </a:solidFill>
                <a:latin typeface="Wingdings"/>
                <a:cs typeface="Wingdings"/>
              </a:rPr>
              <a:t></a:t>
            </a:r>
            <a:r>
              <a:rPr sz="1125" dirty="0">
                <a:solidFill>
                  <a:srgbClr val="46B5CF"/>
                </a:solidFill>
                <a:latin typeface="Times New Roman"/>
                <a:cs typeface="Times New Roman"/>
              </a:rPr>
              <a:t> </a:t>
            </a:r>
            <a:r>
              <a:rPr sz="1125" spc="124" dirty="0">
                <a:solidFill>
                  <a:srgbClr val="46B5C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현재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커서가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위치한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라인의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명령어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실행</a:t>
            </a:r>
            <a:endParaRPr sz="1500">
              <a:solidFill>
                <a:prstClr val="black"/>
              </a:solidFill>
              <a:latin typeface="맑은 고딕"/>
              <a:cs typeface="맑은 고딕"/>
            </a:endParaRPr>
          </a:p>
          <a:p>
            <a:pPr marL="9525">
              <a:spcBef>
                <a:spcPts val="360"/>
              </a:spcBef>
            </a:pPr>
            <a:r>
              <a:rPr sz="1125" dirty="0">
                <a:solidFill>
                  <a:srgbClr val="46B5CF"/>
                </a:solidFill>
                <a:latin typeface="Wingdings"/>
                <a:cs typeface="Wingdings"/>
              </a:rPr>
              <a:t></a:t>
            </a:r>
            <a:r>
              <a:rPr sz="1125" dirty="0">
                <a:solidFill>
                  <a:srgbClr val="46B5CF"/>
                </a:solidFill>
                <a:latin typeface="Times New Roman"/>
                <a:cs typeface="Times New Roman"/>
              </a:rPr>
              <a:t> </a:t>
            </a:r>
            <a:r>
              <a:rPr sz="1125" spc="124" dirty="0">
                <a:solidFill>
                  <a:srgbClr val="46B5CF"/>
                </a:solidFill>
                <a:latin typeface="Times New Roman"/>
                <a:cs typeface="Times New Roman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여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러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명령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어</a:t>
            </a:r>
            <a:r>
              <a:rPr sz="1500" spc="-19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라인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을</a:t>
            </a:r>
            <a:r>
              <a:rPr sz="1500" spc="-19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선택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한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상태이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면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선택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한</a:t>
            </a:r>
            <a:r>
              <a:rPr sz="1500" spc="-19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명령어들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을</a:t>
            </a:r>
            <a:r>
              <a:rPr sz="1500" spc="-19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실행</a:t>
            </a:r>
            <a:endParaRPr sz="1500">
              <a:solidFill>
                <a:prstClr val="black"/>
              </a:solidFill>
              <a:latin typeface="맑은 고딕"/>
              <a:cs typeface="맑은 고딕"/>
            </a:endParaRPr>
          </a:p>
          <a:p>
            <a:pPr>
              <a:spcBef>
                <a:spcPts val="20"/>
              </a:spcBef>
            </a:pPr>
            <a:endParaRPr sz="2175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9525"/>
            <a:r>
              <a:rPr sz="1125" dirty="0">
                <a:solidFill>
                  <a:srgbClr val="46B5CF"/>
                </a:solidFill>
                <a:latin typeface="Wingdings"/>
                <a:cs typeface="Wingdings"/>
              </a:rPr>
              <a:t></a:t>
            </a:r>
            <a:r>
              <a:rPr sz="1125" dirty="0">
                <a:solidFill>
                  <a:srgbClr val="46B5CF"/>
                </a:solidFill>
                <a:latin typeface="Times New Roman"/>
                <a:cs typeface="Times New Roman"/>
              </a:rPr>
              <a:t> </a:t>
            </a:r>
            <a:r>
              <a:rPr sz="1125" spc="124" dirty="0">
                <a:solidFill>
                  <a:srgbClr val="46B5C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명령어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실행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버튼을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클릭하는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대신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&lt;C</a:t>
            </a:r>
            <a:r>
              <a:rPr sz="1500" spc="4" dirty="0">
                <a:solidFill>
                  <a:prstClr val="black"/>
                </a:solidFill>
                <a:latin typeface="맑은 고딕"/>
                <a:cs typeface="맑은 고딕"/>
              </a:rPr>
              <a:t>t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rl&gt;+&lt;Enter&gt;</a:t>
            </a:r>
            <a:r>
              <a:rPr sz="1500" spc="-26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를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해도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된다</a:t>
            </a:r>
            <a:endParaRPr sz="1500"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01342" y="1521336"/>
            <a:ext cx="822960" cy="3817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338938" y="5765254"/>
            <a:ext cx="20955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/>
            <a:fld id="{81D60167-4931-47E6-BA6A-407CBD079E47}" type="slidenum">
              <a:rPr dirty="0">
                <a:solidFill>
                  <a:prstClr val="black"/>
                </a:solidFill>
              </a:rPr>
              <a:pPr marL="19050"/>
              <a:t>20</a:t>
            </a:fld>
            <a:endParaRPr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64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47624" y="1832230"/>
            <a:ext cx="6236494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052"/>
            <a:r>
              <a:rPr sz="1350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endParaRPr sz="135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9762" y="1052904"/>
            <a:ext cx="6418478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15" dirty="0"/>
              <a:t>Instal</a:t>
            </a:r>
            <a:r>
              <a:rPr spc="-8" dirty="0"/>
              <a:t>l</a:t>
            </a:r>
            <a:r>
              <a:rPr spc="-4" dirty="0"/>
              <a:t> </a:t>
            </a:r>
            <a:r>
              <a:rPr spc="-15" dirty="0"/>
              <a:t>R</a:t>
            </a:r>
            <a:r>
              <a:rPr spc="8" dirty="0"/>
              <a:t> </a:t>
            </a:r>
            <a:r>
              <a:rPr spc="-11" dirty="0"/>
              <a:t>Studio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09271" y="1556120"/>
            <a:ext cx="3966686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tabLst>
                <a:tab pos="266224" algn="l"/>
              </a:tabLst>
            </a:pPr>
            <a:r>
              <a:rPr sz="112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125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현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재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작업</a:t>
            </a:r>
            <a:r>
              <a:rPr sz="1500" spc="-19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내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용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(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명령어들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)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파일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에</a:t>
            </a:r>
            <a:r>
              <a:rPr sz="1500" spc="-19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저장하기</a:t>
            </a:r>
            <a:endParaRPr sz="1500"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47621" y="1832227"/>
            <a:ext cx="6236208" cy="4168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04862" y="2619187"/>
            <a:ext cx="270034" cy="270986"/>
          </a:xfrm>
          <a:custGeom>
            <a:avLst/>
            <a:gdLst/>
            <a:ahLst/>
            <a:cxnLst/>
            <a:rect l="l" t="t" r="r" b="b"/>
            <a:pathLst>
              <a:path w="360044" h="361314">
                <a:moveTo>
                  <a:pt x="0" y="59943"/>
                </a:moveTo>
                <a:lnTo>
                  <a:pt x="14381" y="20956"/>
                </a:lnTo>
                <a:lnTo>
                  <a:pt x="50102" y="801"/>
                </a:lnTo>
                <a:lnTo>
                  <a:pt x="299720" y="0"/>
                </a:lnTo>
                <a:lnTo>
                  <a:pt x="314121" y="1735"/>
                </a:lnTo>
                <a:lnTo>
                  <a:pt x="348068" y="24467"/>
                </a:lnTo>
                <a:lnTo>
                  <a:pt x="359664" y="301243"/>
                </a:lnTo>
                <a:lnTo>
                  <a:pt x="357928" y="315645"/>
                </a:lnTo>
                <a:lnTo>
                  <a:pt x="335196" y="349592"/>
                </a:lnTo>
                <a:lnTo>
                  <a:pt x="59943" y="361188"/>
                </a:lnTo>
                <a:lnTo>
                  <a:pt x="45542" y="359452"/>
                </a:lnTo>
                <a:lnTo>
                  <a:pt x="11595" y="336720"/>
                </a:lnTo>
                <a:lnTo>
                  <a:pt x="0" y="59943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95207" y="3161556"/>
            <a:ext cx="1868805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500" dirty="0">
                <a:solidFill>
                  <a:srgbClr val="FF0000"/>
                </a:solidFill>
                <a:latin typeface="맑은 고딕"/>
                <a:cs typeface="맑은 고딕"/>
              </a:rPr>
              <a:t>저장시</a:t>
            </a:r>
            <a:r>
              <a:rPr sz="1500" spc="-15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srgbClr val="FF0000"/>
                </a:solidFill>
                <a:latin typeface="맑은 고딕"/>
                <a:cs typeface="맑은 고딕"/>
              </a:rPr>
              <a:t>파일</a:t>
            </a:r>
            <a:r>
              <a:rPr sz="1500" spc="-8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srgbClr val="FF0000"/>
                </a:solidFill>
                <a:latin typeface="맑은 고딕"/>
                <a:cs typeface="맑은 고딕"/>
              </a:rPr>
              <a:t>확장자는</a:t>
            </a:r>
            <a:endParaRPr sz="1500">
              <a:solidFill>
                <a:prstClr val="black"/>
              </a:solidFill>
              <a:latin typeface="맑은 고딕"/>
              <a:cs typeface="맑은 고딕"/>
            </a:endParaRPr>
          </a:p>
          <a:p>
            <a:pPr marL="9525"/>
            <a:r>
              <a:rPr sz="1500" spc="-8" dirty="0">
                <a:solidFill>
                  <a:srgbClr val="FF0000"/>
                </a:solidFill>
                <a:latin typeface="맑은 고딕"/>
                <a:cs typeface="맑은 고딕"/>
              </a:rPr>
              <a:t>t</a:t>
            </a:r>
            <a:r>
              <a:rPr sz="1500" spc="-4" dirty="0">
                <a:solidFill>
                  <a:srgbClr val="FF0000"/>
                </a:solidFill>
                <a:latin typeface="맑은 고딕"/>
                <a:cs typeface="맑은 고딕"/>
              </a:rPr>
              <a:t>e</a:t>
            </a:r>
            <a:r>
              <a:rPr sz="1500" spc="-11" dirty="0">
                <a:solidFill>
                  <a:srgbClr val="FF0000"/>
                </a:solidFill>
                <a:latin typeface="맑은 고딕"/>
                <a:cs typeface="맑은 고딕"/>
              </a:rPr>
              <a:t>s</a:t>
            </a:r>
            <a:r>
              <a:rPr sz="1500" dirty="0">
                <a:solidFill>
                  <a:srgbClr val="FF0000"/>
                </a:solidFill>
                <a:latin typeface="맑은 고딕"/>
                <a:cs typeface="맑은 고딕"/>
              </a:rPr>
              <a:t>t</a:t>
            </a:r>
            <a:r>
              <a:rPr sz="1500" spc="4" dirty="0">
                <a:solidFill>
                  <a:srgbClr val="FF0000"/>
                </a:solidFill>
                <a:latin typeface="맑은 고딕"/>
                <a:cs typeface="맑은 고딕"/>
              </a:rPr>
              <a:t>.</a:t>
            </a:r>
            <a:r>
              <a:rPr sz="1500" dirty="0">
                <a:solidFill>
                  <a:srgbClr val="FF0000"/>
                </a:solidFill>
                <a:latin typeface="맑은 고딕"/>
                <a:cs typeface="맑은 고딕"/>
              </a:rPr>
              <a:t>R</a:t>
            </a:r>
            <a:r>
              <a:rPr sz="1500" spc="-15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srgbClr val="FF0000"/>
                </a:solidFill>
                <a:latin typeface="맑은 고딕"/>
                <a:cs typeface="맑은 고딕"/>
              </a:rPr>
              <a:t>과</a:t>
            </a:r>
            <a:r>
              <a:rPr sz="1500" spc="-11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srgbClr val="FF0000"/>
                </a:solidFill>
                <a:latin typeface="맑은 고딕"/>
                <a:cs typeface="맑은 고딕"/>
              </a:rPr>
              <a:t>같이</a:t>
            </a:r>
            <a:r>
              <a:rPr sz="1500" spc="-19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srgbClr val="FF0000"/>
                </a:solidFill>
                <a:latin typeface="맑은 고딕"/>
                <a:cs typeface="맑은 고딕"/>
              </a:rPr>
              <a:t>한다</a:t>
            </a:r>
            <a:endParaRPr sz="1500"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91462" y="5765255"/>
            <a:ext cx="104775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350" dirty="0">
                <a:solidFill>
                  <a:prstClr val="black"/>
                </a:solidFill>
                <a:latin typeface="Times New Roman"/>
                <a:cs typeface="Times New Roman"/>
              </a:rPr>
              <a:t>4</a:t>
            </a:r>
            <a:endParaRPr sz="135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514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62" y="1052904"/>
            <a:ext cx="6418478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15" dirty="0"/>
              <a:t>Instal</a:t>
            </a:r>
            <a:r>
              <a:rPr spc="-8" dirty="0"/>
              <a:t>l</a:t>
            </a:r>
            <a:r>
              <a:rPr spc="-4" dirty="0"/>
              <a:t> </a:t>
            </a:r>
            <a:r>
              <a:rPr spc="-15" dirty="0"/>
              <a:t>R</a:t>
            </a:r>
            <a:r>
              <a:rPr spc="8" dirty="0"/>
              <a:t> </a:t>
            </a:r>
            <a:r>
              <a:rPr spc="-11" dirty="0"/>
              <a:t>Studio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09268" y="1556120"/>
            <a:ext cx="230886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tabLst>
                <a:tab pos="266224" algn="l"/>
              </a:tabLst>
            </a:pPr>
            <a:r>
              <a:rPr sz="112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125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R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명령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어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파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일</a:t>
            </a:r>
            <a:r>
              <a:rPr sz="1500" spc="-19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불러오기</a:t>
            </a:r>
            <a:endParaRPr sz="1500"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65450" y="1916810"/>
            <a:ext cx="4136517" cy="37296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338938" y="5765254"/>
            <a:ext cx="20955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/>
            <a:fld id="{81D60167-4931-47E6-BA6A-407CBD079E47}" type="slidenum">
              <a:rPr dirty="0">
                <a:solidFill>
                  <a:prstClr val="black"/>
                </a:solidFill>
              </a:rPr>
              <a:pPr marL="19050"/>
              <a:t>22</a:t>
            </a:fld>
            <a:endParaRPr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84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62" y="1052904"/>
            <a:ext cx="6418478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15" dirty="0"/>
              <a:t>Instal</a:t>
            </a:r>
            <a:r>
              <a:rPr spc="-8" dirty="0"/>
              <a:t>l</a:t>
            </a:r>
            <a:r>
              <a:rPr spc="-4" dirty="0"/>
              <a:t> </a:t>
            </a:r>
            <a:r>
              <a:rPr spc="-15" dirty="0"/>
              <a:t>R</a:t>
            </a:r>
            <a:r>
              <a:rPr spc="8" dirty="0"/>
              <a:t> </a:t>
            </a:r>
            <a:r>
              <a:rPr spc="-11" dirty="0"/>
              <a:t>Studio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09268" y="1556120"/>
            <a:ext cx="359283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tabLst>
                <a:tab pos="266224" algn="l"/>
              </a:tabLst>
            </a:pPr>
            <a:r>
              <a:rPr sz="112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125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콘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솔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화면이</a:t>
            </a:r>
            <a:r>
              <a:rPr sz="1500" spc="-19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오른쪽으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로</a:t>
            </a:r>
            <a:r>
              <a:rPr sz="1500" spc="-19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가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게</a:t>
            </a:r>
            <a:r>
              <a:rPr sz="1500" spc="-19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조정하기</a:t>
            </a:r>
            <a:endParaRPr sz="1500"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17370" y="1889379"/>
            <a:ext cx="5400675" cy="37570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338938" y="5765254"/>
            <a:ext cx="20955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/>
            <a:fld id="{81D60167-4931-47E6-BA6A-407CBD079E47}" type="slidenum">
              <a:rPr dirty="0">
                <a:solidFill>
                  <a:prstClr val="black"/>
                </a:solidFill>
              </a:rPr>
              <a:pPr marL="19050"/>
              <a:t>23</a:t>
            </a:fld>
            <a:endParaRPr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44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62" y="1052904"/>
            <a:ext cx="6418478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15" dirty="0"/>
              <a:t>Instal</a:t>
            </a:r>
            <a:r>
              <a:rPr spc="-8" dirty="0"/>
              <a:t>l</a:t>
            </a:r>
            <a:r>
              <a:rPr spc="-4" dirty="0"/>
              <a:t> </a:t>
            </a:r>
            <a:r>
              <a:rPr spc="-15" dirty="0"/>
              <a:t>R</a:t>
            </a:r>
            <a:r>
              <a:rPr spc="8" dirty="0"/>
              <a:t> </a:t>
            </a:r>
            <a:r>
              <a:rPr spc="-11" dirty="0"/>
              <a:t>Studio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09268" y="1556120"/>
            <a:ext cx="359283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tabLst>
                <a:tab pos="266224" algn="l"/>
              </a:tabLst>
            </a:pPr>
            <a:r>
              <a:rPr sz="112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125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콘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솔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화면이</a:t>
            </a:r>
            <a:r>
              <a:rPr sz="1500" spc="-19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오른쪽으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로</a:t>
            </a:r>
            <a:r>
              <a:rPr sz="1500" spc="-19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가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게</a:t>
            </a:r>
            <a:r>
              <a:rPr sz="1500" spc="-19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조정하기</a:t>
            </a:r>
            <a:endParaRPr sz="1500"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25954" y="2011679"/>
            <a:ext cx="5385816" cy="37650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24812" y="2010540"/>
            <a:ext cx="5388293" cy="3767614"/>
          </a:xfrm>
          <a:custGeom>
            <a:avLst/>
            <a:gdLst/>
            <a:ahLst/>
            <a:cxnLst/>
            <a:rect l="l" t="t" r="r" b="b"/>
            <a:pathLst>
              <a:path w="7184390" h="5023484">
                <a:moveTo>
                  <a:pt x="0" y="5023104"/>
                </a:moveTo>
                <a:lnTo>
                  <a:pt x="7184135" y="5023104"/>
                </a:lnTo>
                <a:lnTo>
                  <a:pt x="7184135" y="0"/>
                </a:lnTo>
                <a:lnTo>
                  <a:pt x="0" y="0"/>
                </a:lnTo>
                <a:lnTo>
                  <a:pt x="0" y="5023104"/>
                </a:lnTo>
                <a:close/>
              </a:path>
            </a:pathLst>
          </a:custGeom>
          <a:ln w="3175">
            <a:solidFill>
              <a:srgbClr val="0066CC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82050" y="2187130"/>
            <a:ext cx="432435" cy="216218"/>
          </a:xfrm>
          <a:custGeom>
            <a:avLst/>
            <a:gdLst/>
            <a:ahLst/>
            <a:cxnLst/>
            <a:rect l="l" t="t" r="r" b="b"/>
            <a:pathLst>
              <a:path w="576580" h="288289">
                <a:moveTo>
                  <a:pt x="0" y="48005"/>
                </a:moveTo>
                <a:lnTo>
                  <a:pt x="17383" y="11013"/>
                </a:lnTo>
                <a:lnTo>
                  <a:pt x="528065" y="0"/>
                </a:lnTo>
                <a:lnTo>
                  <a:pt x="542321" y="2145"/>
                </a:lnTo>
                <a:lnTo>
                  <a:pt x="572252" y="29187"/>
                </a:lnTo>
                <a:lnTo>
                  <a:pt x="576071" y="240029"/>
                </a:lnTo>
                <a:lnTo>
                  <a:pt x="573926" y="254285"/>
                </a:lnTo>
                <a:lnTo>
                  <a:pt x="546884" y="284216"/>
                </a:lnTo>
                <a:lnTo>
                  <a:pt x="48006" y="288036"/>
                </a:lnTo>
                <a:lnTo>
                  <a:pt x="33750" y="285890"/>
                </a:lnTo>
                <a:lnTo>
                  <a:pt x="3819" y="258848"/>
                </a:lnTo>
                <a:lnTo>
                  <a:pt x="0" y="48005"/>
                </a:lnTo>
                <a:close/>
              </a:path>
            </a:pathLst>
          </a:custGeom>
          <a:ln w="1981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36913" y="2578036"/>
            <a:ext cx="1080135" cy="221933"/>
          </a:xfrm>
          <a:custGeom>
            <a:avLst/>
            <a:gdLst/>
            <a:ahLst/>
            <a:cxnLst/>
            <a:rect l="l" t="t" r="r" b="b"/>
            <a:pathLst>
              <a:path w="1440179" h="295910">
                <a:moveTo>
                  <a:pt x="0" y="49275"/>
                </a:moveTo>
                <a:lnTo>
                  <a:pt x="17035" y="12035"/>
                </a:lnTo>
                <a:lnTo>
                  <a:pt x="1390904" y="0"/>
                </a:lnTo>
                <a:lnTo>
                  <a:pt x="1405153" y="2098"/>
                </a:lnTo>
                <a:lnTo>
                  <a:pt x="1435649" y="28636"/>
                </a:lnTo>
                <a:lnTo>
                  <a:pt x="1440180" y="246379"/>
                </a:lnTo>
                <a:lnTo>
                  <a:pt x="1438081" y="260629"/>
                </a:lnTo>
                <a:lnTo>
                  <a:pt x="1411543" y="291125"/>
                </a:lnTo>
                <a:lnTo>
                  <a:pt x="49275" y="295655"/>
                </a:lnTo>
                <a:lnTo>
                  <a:pt x="35026" y="293557"/>
                </a:lnTo>
                <a:lnTo>
                  <a:pt x="4530" y="267019"/>
                </a:lnTo>
                <a:lnTo>
                  <a:pt x="0" y="49275"/>
                </a:lnTo>
                <a:close/>
              </a:path>
            </a:pathLst>
          </a:custGeom>
          <a:ln w="1981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34877" y="2997519"/>
            <a:ext cx="1187768" cy="207169"/>
          </a:xfrm>
          <a:custGeom>
            <a:avLst/>
            <a:gdLst/>
            <a:ahLst/>
            <a:cxnLst/>
            <a:rect l="l" t="t" r="r" b="b"/>
            <a:pathLst>
              <a:path w="1583689" h="276225">
                <a:moveTo>
                  <a:pt x="0" y="45974"/>
                </a:moveTo>
                <a:lnTo>
                  <a:pt x="18026" y="9461"/>
                </a:lnTo>
                <a:lnTo>
                  <a:pt x="1537462" y="0"/>
                </a:lnTo>
                <a:lnTo>
                  <a:pt x="1551676" y="2237"/>
                </a:lnTo>
                <a:lnTo>
                  <a:pt x="1580649" y="30168"/>
                </a:lnTo>
                <a:lnTo>
                  <a:pt x="1583435" y="229870"/>
                </a:lnTo>
                <a:lnTo>
                  <a:pt x="1581198" y="244084"/>
                </a:lnTo>
                <a:lnTo>
                  <a:pt x="1553267" y="273057"/>
                </a:lnTo>
                <a:lnTo>
                  <a:pt x="45974" y="275844"/>
                </a:lnTo>
                <a:lnTo>
                  <a:pt x="31759" y="273606"/>
                </a:lnTo>
                <a:lnTo>
                  <a:pt x="2786" y="245675"/>
                </a:lnTo>
                <a:lnTo>
                  <a:pt x="0" y="45974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338938" y="5765254"/>
            <a:ext cx="20955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/>
            <a:fld id="{81D60167-4931-47E6-BA6A-407CBD079E47}" type="slidenum">
              <a:rPr dirty="0">
                <a:solidFill>
                  <a:prstClr val="black"/>
                </a:solidFill>
              </a:rPr>
              <a:pPr marL="19050"/>
              <a:t>24</a:t>
            </a:fld>
            <a:endParaRPr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08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62" y="1052904"/>
            <a:ext cx="6418478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15" dirty="0"/>
              <a:t>R</a:t>
            </a:r>
            <a:r>
              <a:rPr spc="8" dirty="0"/>
              <a:t> </a:t>
            </a:r>
            <a:r>
              <a:rPr spc="-23" dirty="0"/>
              <a:t>기본사용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09268" y="1568686"/>
            <a:ext cx="2503170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tabLst>
                <a:tab pos="266224" algn="l"/>
              </a:tabLst>
            </a:pPr>
            <a:r>
              <a:rPr sz="157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575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z="2100" spc="-26" dirty="0">
                <a:solidFill>
                  <a:prstClr val="black"/>
                </a:solidFill>
                <a:latin typeface="맑은 고딕"/>
                <a:cs typeface="맑은 고딕"/>
              </a:rPr>
              <a:t>계산기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로</a:t>
            </a:r>
            <a:r>
              <a:rPr sz="2100" spc="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26" dirty="0">
                <a:solidFill>
                  <a:prstClr val="black"/>
                </a:solidFill>
                <a:latin typeface="맑은 고딕"/>
                <a:cs typeface="맑은 고딕"/>
              </a:rPr>
              <a:t>사용하기</a:t>
            </a:r>
            <a:endParaRPr sz="2100"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9271" y="3074688"/>
            <a:ext cx="2640806" cy="15280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2425"/>
            <a:r>
              <a:rPr sz="1125" dirty="0">
                <a:solidFill>
                  <a:srgbClr val="46B5CF"/>
                </a:solidFill>
                <a:latin typeface="Wingdings"/>
                <a:cs typeface="Wingdings"/>
              </a:rPr>
              <a:t></a:t>
            </a:r>
            <a:r>
              <a:rPr sz="1125" dirty="0">
                <a:solidFill>
                  <a:srgbClr val="46B5CF"/>
                </a:solidFill>
                <a:latin typeface="Times New Roman"/>
                <a:cs typeface="Times New Roman"/>
              </a:rPr>
              <a:t> </a:t>
            </a:r>
            <a:r>
              <a:rPr sz="1125" spc="124" dirty="0">
                <a:solidFill>
                  <a:srgbClr val="46B5C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사칙연산자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: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+,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-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, *,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/, ^</a:t>
            </a:r>
            <a:endParaRPr sz="1500">
              <a:solidFill>
                <a:prstClr val="black"/>
              </a:solidFill>
              <a:latin typeface="맑은 고딕"/>
              <a:cs typeface="맑은 고딕"/>
            </a:endParaRPr>
          </a:p>
          <a:p>
            <a:pPr marL="352425">
              <a:spcBef>
                <a:spcPts val="360"/>
              </a:spcBef>
            </a:pPr>
            <a:r>
              <a:rPr sz="1125" dirty="0">
                <a:solidFill>
                  <a:srgbClr val="46B5CF"/>
                </a:solidFill>
                <a:latin typeface="Wingdings"/>
                <a:cs typeface="Wingdings"/>
              </a:rPr>
              <a:t></a:t>
            </a:r>
            <a:r>
              <a:rPr sz="1125" dirty="0">
                <a:solidFill>
                  <a:srgbClr val="46B5CF"/>
                </a:solidFill>
                <a:latin typeface="Times New Roman"/>
                <a:cs typeface="Times New Roman"/>
              </a:rPr>
              <a:t> </a:t>
            </a:r>
            <a:r>
              <a:rPr sz="1125" spc="124" dirty="0">
                <a:solidFill>
                  <a:srgbClr val="46B5C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나머지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: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%%</a:t>
            </a:r>
            <a:endParaRPr sz="1500">
              <a:solidFill>
                <a:prstClr val="black"/>
              </a:solidFill>
              <a:latin typeface="맑은 고딕"/>
              <a:cs typeface="맑은 고딕"/>
            </a:endParaRPr>
          </a:p>
          <a:p>
            <a:pPr marL="567214" indent="-214789">
              <a:spcBef>
                <a:spcPts val="360"/>
              </a:spcBef>
              <a:buClr>
                <a:srgbClr val="46B5CF"/>
              </a:buClr>
              <a:buSzPct val="75000"/>
              <a:buFont typeface="Wingdings"/>
              <a:buChar char=""/>
              <a:tabLst>
                <a:tab pos="567690" algn="l"/>
              </a:tabLst>
            </a:pP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주석문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(comment)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: #</a:t>
            </a:r>
            <a:endParaRPr sz="1500">
              <a:solidFill>
                <a:prstClr val="black"/>
              </a:solidFill>
              <a:latin typeface="맑은 고딕"/>
              <a:cs typeface="맑은 고딕"/>
            </a:endParaRPr>
          </a:p>
          <a:p>
            <a:endParaRPr sz="15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19"/>
              </a:spcBef>
            </a:pPr>
            <a:endParaRPr sz="1163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R="665798" algn="ctr">
              <a:tabLst>
                <a:tab pos="256699" algn="l"/>
              </a:tabLst>
            </a:pPr>
            <a:r>
              <a:rPr sz="157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575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z="2100" spc="-26" dirty="0">
                <a:solidFill>
                  <a:prstClr val="black"/>
                </a:solidFill>
                <a:latin typeface="맑은 고딕"/>
                <a:cs typeface="맑은 고딕"/>
              </a:rPr>
              <a:t>함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수</a:t>
            </a:r>
            <a:r>
              <a:rPr sz="2100" spc="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26" dirty="0">
                <a:solidFill>
                  <a:prstClr val="black"/>
                </a:solidFill>
                <a:latin typeface="맑은 고딕"/>
                <a:cs typeface="맑은 고딕"/>
              </a:rPr>
              <a:t>사용하기</a:t>
            </a:r>
            <a:endParaRPr sz="2100"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52168" y="5599117"/>
            <a:ext cx="2558891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314" indent="-214789">
              <a:buClr>
                <a:srgbClr val="46B5CF"/>
              </a:buClr>
              <a:buSzPct val="75000"/>
              <a:buFont typeface="Wingdings"/>
              <a:buChar char=""/>
              <a:tabLst>
                <a:tab pos="224790" algn="l"/>
              </a:tabLst>
            </a:pP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log()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,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sqr</a:t>
            </a:r>
            <a:r>
              <a:rPr sz="1500" spc="4" dirty="0">
                <a:solidFill>
                  <a:prstClr val="black"/>
                </a:solidFill>
                <a:latin typeface="맑은 고딕"/>
                <a:cs typeface="맑은 고딕"/>
              </a:rPr>
              <a:t>t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(),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max(),</a:t>
            </a:r>
            <a:r>
              <a:rPr sz="1500" spc="-23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min(),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…</a:t>
            </a:r>
            <a:endParaRPr sz="1500"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72808" y="1971106"/>
            <a:ext cx="5508307" cy="864394"/>
          </a:xfrm>
          <a:custGeom>
            <a:avLst/>
            <a:gdLst/>
            <a:ahLst/>
            <a:cxnLst/>
            <a:rect l="l" t="t" r="r" b="b"/>
            <a:pathLst>
              <a:path w="7344409" h="1152525">
                <a:moveTo>
                  <a:pt x="0" y="1152143"/>
                </a:moveTo>
                <a:lnTo>
                  <a:pt x="7344156" y="1152143"/>
                </a:lnTo>
                <a:lnTo>
                  <a:pt x="7344156" y="0"/>
                </a:lnTo>
                <a:lnTo>
                  <a:pt x="0" y="0"/>
                </a:lnTo>
                <a:lnTo>
                  <a:pt x="0" y="1152143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72808" y="1971106"/>
            <a:ext cx="5508307" cy="864394"/>
          </a:xfrm>
          <a:custGeom>
            <a:avLst/>
            <a:gdLst/>
            <a:ahLst/>
            <a:cxnLst/>
            <a:rect l="l" t="t" r="r" b="b"/>
            <a:pathLst>
              <a:path w="7344409" h="1152525">
                <a:moveTo>
                  <a:pt x="0" y="1152143"/>
                </a:moveTo>
                <a:lnTo>
                  <a:pt x="7344156" y="1152143"/>
                </a:lnTo>
                <a:lnTo>
                  <a:pt x="7344156" y="0"/>
                </a:lnTo>
                <a:lnTo>
                  <a:pt x="0" y="0"/>
                </a:lnTo>
                <a:lnTo>
                  <a:pt x="0" y="1152143"/>
                </a:lnTo>
                <a:close/>
              </a:path>
            </a:pathLst>
          </a:custGeom>
          <a:ln w="25908">
            <a:solidFill>
              <a:srgbClr val="318497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40357" y="2065233"/>
            <a:ext cx="914400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500" b="1" spc="-4" dirty="0">
                <a:solidFill>
                  <a:srgbClr val="3399FF"/>
                </a:solidFill>
                <a:latin typeface="Courier New"/>
                <a:cs typeface="Courier New"/>
              </a:rPr>
              <a:t>&gt;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2+3</a:t>
            </a:r>
            <a:endParaRPr sz="1500">
              <a:solidFill>
                <a:prstClr val="black"/>
              </a:solidFill>
              <a:latin typeface="Courier New"/>
              <a:cs typeface="Courier New"/>
            </a:endParaRPr>
          </a:p>
          <a:p>
            <a:r>
              <a:rPr sz="1500" b="1" spc="-4" dirty="0">
                <a:solidFill>
                  <a:srgbClr val="3399FF"/>
                </a:solidFill>
                <a:latin typeface="Courier New"/>
                <a:cs typeface="Courier New"/>
              </a:rPr>
              <a:t>&gt;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(3+6)*8</a:t>
            </a:r>
            <a:endParaRPr sz="1500">
              <a:solidFill>
                <a:prstClr val="black"/>
              </a:solidFill>
              <a:latin typeface="Courier New"/>
              <a:cs typeface="Courier New"/>
            </a:endParaRPr>
          </a:p>
          <a:p>
            <a:pPr>
              <a:spcBef>
                <a:spcPts val="323"/>
              </a:spcBef>
            </a:pPr>
            <a:r>
              <a:rPr sz="1500" b="1" spc="-4" dirty="0">
                <a:solidFill>
                  <a:srgbClr val="3399FF"/>
                </a:solidFill>
                <a:latin typeface="Courier New"/>
                <a:cs typeface="Courier New"/>
              </a:rPr>
              <a:t>&gt;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2^3</a:t>
            </a:r>
            <a:endParaRPr sz="15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338938" y="5765254"/>
            <a:ext cx="20955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/>
            <a:fld id="{81D60167-4931-47E6-BA6A-407CBD079E47}" type="slidenum">
              <a:rPr dirty="0">
                <a:solidFill>
                  <a:prstClr val="black"/>
                </a:solidFill>
              </a:rPr>
              <a:pPr marL="19050"/>
              <a:t>25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83914" y="2507632"/>
            <a:ext cx="249078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tabLst>
                <a:tab pos="752951" algn="l"/>
                <a:tab pos="1804511" algn="l"/>
              </a:tabLst>
            </a:pPr>
            <a:r>
              <a:rPr sz="1500" i="1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Courier New"/>
              </a:rPr>
              <a:t>#</a:t>
            </a:r>
            <a:r>
              <a:rPr sz="1500" i="1" spc="176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Courier New"/>
              </a:rPr>
              <a:t> </a:t>
            </a:r>
            <a:r>
              <a:rPr spc="-4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Courier New"/>
              </a:rPr>
              <a:t>2</a:t>
            </a:r>
            <a:r>
              <a:rPr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의	세제곱을	계산함</a:t>
            </a:r>
            <a:endParaRPr dirty="0">
              <a:solidFill>
                <a:prstClr val="black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바탕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117896"/>
              </p:ext>
            </p:extLst>
          </p:nvPr>
        </p:nvGraphicFramePr>
        <p:xfrm>
          <a:off x="1863089" y="4626867"/>
          <a:ext cx="5508116" cy="8641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67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43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58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3029"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</a:pPr>
                      <a:r>
                        <a:rPr sz="1500" b="1" spc="-5" dirty="0">
                          <a:solidFill>
                            <a:srgbClr val="3399FF"/>
                          </a:solidFill>
                          <a:latin typeface="Courier New"/>
                          <a:cs typeface="Courier New"/>
                        </a:rPr>
                        <a:t>&gt;</a:t>
                      </a:r>
                      <a:r>
                        <a:rPr sz="1500" b="1" spc="-5" dirty="0">
                          <a:latin typeface="Courier New"/>
                          <a:cs typeface="Courier New"/>
                        </a:rPr>
                        <a:t>log(10)+5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25908">
                      <a:solidFill>
                        <a:srgbClr val="318497"/>
                      </a:solidFill>
                      <a:prstDash val="solid"/>
                    </a:lnL>
                    <a:lnT w="25908">
                      <a:solidFill>
                        <a:srgbClr val="318497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09600">
                        <a:lnSpc>
                          <a:spcPct val="100000"/>
                        </a:lnSpc>
                      </a:pPr>
                      <a:r>
                        <a:rPr sz="1500" i="1" dirty="0">
                          <a:solidFill>
                            <a:srgbClr val="006FC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Courier New"/>
                        </a:rPr>
                        <a:t>#</a:t>
                      </a:r>
                      <a:r>
                        <a:rPr sz="1500" i="1" spc="-5" dirty="0">
                          <a:solidFill>
                            <a:srgbClr val="006FC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Courier New"/>
                        </a:rPr>
                        <a:t> </a:t>
                      </a:r>
                      <a:r>
                        <a:rPr sz="1500" dirty="0">
                          <a:solidFill>
                            <a:srgbClr val="006FC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바탕"/>
                        </a:rPr>
                        <a:t>로그함수</a:t>
                      </a:r>
                      <a:endParaRPr sz="1500" dirty="0">
                        <a:latin typeface="HY견고딕" panose="02030600000101010101" pitchFamily="18" charset="-127"/>
                        <a:ea typeface="HY견고딕" panose="02030600000101010101" pitchFamily="18" charset="-127"/>
                        <a:cs typeface="바탕"/>
                      </a:endParaRPr>
                    </a:p>
                  </a:txBody>
                  <a:tcPr marL="0" marR="0" marT="0" marB="0">
                    <a:lnT w="25908">
                      <a:solidFill>
                        <a:srgbClr val="318497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endParaRPr sz="1500">
                        <a:latin typeface="HY견고딕" panose="02030600000101010101" pitchFamily="18" charset="-127"/>
                        <a:ea typeface="HY견고딕" panose="02030600000101010101" pitchFamily="18" charset="-127"/>
                        <a:cs typeface="바탕"/>
                      </a:endParaRPr>
                    </a:p>
                  </a:txBody>
                  <a:tcPr marL="0" marR="0" marT="0" marB="0">
                    <a:lnR w="25908">
                      <a:solidFill>
                        <a:srgbClr val="318497"/>
                      </a:solidFill>
                      <a:prstDash val="solid"/>
                    </a:lnR>
                    <a:lnT w="25908">
                      <a:solidFill>
                        <a:srgbClr val="318497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</a:pPr>
                      <a:r>
                        <a:rPr sz="1500" b="1" spc="-5" dirty="0">
                          <a:solidFill>
                            <a:srgbClr val="3399FF"/>
                          </a:solidFill>
                          <a:latin typeface="Courier New"/>
                          <a:cs typeface="Courier New"/>
                        </a:rPr>
                        <a:t>&gt;</a:t>
                      </a:r>
                      <a:r>
                        <a:rPr sz="1500" b="1" spc="-5" dirty="0">
                          <a:latin typeface="Courier New"/>
                          <a:cs typeface="Courier New"/>
                        </a:rPr>
                        <a:t>sqr</a:t>
                      </a:r>
                      <a:r>
                        <a:rPr sz="1500" b="1" dirty="0">
                          <a:latin typeface="Courier New"/>
                          <a:cs typeface="Courier New"/>
                        </a:rPr>
                        <a:t>t</a:t>
                      </a:r>
                      <a:r>
                        <a:rPr sz="1500" b="1" spc="-5" dirty="0">
                          <a:latin typeface="Courier New"/>
                          <a:cs typeface="Courier New"/>
                        </a:rPr>
                        <a:t>(25)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25908">
                      <a:solidFill>
                        <a:srgbClr val="318497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09600">
                        <a:lnSpc>
                          <a:spcPct val="100000"/>
                        </a:lnSpc>
                      </a:pPr>
                      <a:r>
                        <a:rPr sz="1500" i="1" dirty="0">
                          <a:solidFill>
                            <a:srgbClr val="006FC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Courier New"/>
                        </a:rPr>
                        <a:t>#</a:t>
                      </a:r>
                      <a:r>
                        <a:rPr sz="1500" i="1" spc="-5" dirty="0">
                          <a:solidFill>
                            <a:srgbClr val="006FC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Courier New"/>
                        </a:rPr>
                        <a:t> </a:t>
                      </a:r>
                      <a:r>
                        <a:rPr sz="1500" dirty="0">
                          <a:solidFill>
                            <a:srgbClr val="006FC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바탕"/>
                        </a:rPr>
                        <a:t>제곱근</a:t>
                      </a:r>
                      <a:endParaRPr sz="1500" dirty="0">
                        <a:latin typeface="HY견고딕" panose="02030600000101010101" pitchFamily="18" charset="-127"/>
                        <a:ea typeface="HY견고딕" panose="02030600000101010101" pitchFamily="18" charset="-127"/>
                        <a:cs typeface="바탕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endParaRPr sz="1500">
                        <a:latin typeface="HY견고딕" panose="02030600000101010101" pitchFamily="18" charset="-127"/>
                        <a:ea typeface="HY견고딕" panose="02030600000101010101" pitchFamily="18" charset="-127"/>
                        <a:cs typeface="바탕"/>
                      </a:endParaRPr>
                    </a:p>
                  </a:txBody>
                  <a:tcPr marL="0" marR="0" marT="0" marB="0">
                    <a:lnR w="25908">
                      <a:solidFill>
                        <a:srgbClr val="318497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487"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</a:pPr>
                      <a:r>
                        <a:rPr sz="1500" b="1" spc="-5" dirty="0">
                          <a:solidFill>
                            <a:srgbClr val="3399FF"/>
                          </a:solidFill>
                          <a:latin typeface="Courier New"/>
                          <a:cs typeface="Courier New"/>
                        </a:rPr>
                        <a:t>&gt;</a:t>
                      </a:r>
                      <a:r>
                        <a:rPr sz="1500" b="1" spc="-5" dirty="0">
                          <a:latin typeface="Courier New"/>
                          <a:cs typeface="Courier New"/>
                        </a:rPr>
                        <a:t>max(5,3)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25908">
                      <a:solidFill>
                        <a:srgbClr val="318497"/>
                      </a:solidFill>
                      <a:prstDash val="solid"/>
                    </a:lnL>
                    <a:lnB w="25908">
                      <a:solidFill>
                        <a:srgbClr val="318497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09600">
                        <a:lnSpc>
                          <a:spcPct val="100000"/>
                        </a:lnSpc>
                        <a:tabLst>
                          <a:tab pos="1321435" algn="l"/>
                          <a:tab pos="1981200" algn="l"/>
                        </a:tabLst>
                      </a:pPr>
                      <a:r>
                        <a:rPr sz="1500" i="1" dirty="0">
                          <a:solidFill>
                            <a:srgbClr val="006FC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Courier New"/>
                        </a:rPr>
                        <a:t>#</a:t>
                      </a:r>
                      <a:r>
                        <a:rPr sz="1500" i="1" spc="-5" dirty="0">
                          <a:solidFill>
                            <a:srgbClr val="006FC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Courier New"/>
                        </a:rPr>
                        <a:t> </a:t>
                      </a:r>
                      <a:r>
                        <a:rPr sz="1500" dirty="0" smtClean="0">
                          <a:solidFill>
                            <a:srgbClr val="006FC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바탕"/>
                        </a:rPr>
                        <a:t>두</a:t>
                      </a:r>
                      <a:r>
                        <a:rPr lang="en-US" sz="1500" dirty="0" smtClean="0">
                          <a:solidFill>
                            <a:srgbClr val="006FC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바탕"/>
                        </a:rPr>
                        <a:t> </a:t>
                      </a:r>
                      <a:r>
                        <a:rPr sz="1500" dirty="0" err="1" smtClean="0">
                          <a:solidFill>
                            <a:srgbClr val="006FC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바탕"/>
                        </a:rPr>
                        <a:t>값중</a:t>
                      </a:r>
                      <a:r>
                        <a:rPr lang="en-US" sz="1500" dirty="0" smtClean="0">
                          <a:solidFill>
                            <a:srgbClr val="006FC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바탕"/>
                        </a:rPr>
                        <a:t> </a:t>
                      </a:r>
                      <a:r>
                        <a:rPr sz="1500" dirty="0" smtClean="0">
                          <a:solidFill>
                            <a:srgbClr val="006FC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바탕"/>
                        </a:rPr>
                        <a:t>큰</a:t>
                      </a:r>
                      <a:endParaRPr sz="1500" dirty="0">
                        <a:latin typeface="HY견고딕" panose="02030600000101010101" pitchFamily="18" charset="-127"/>
                        <a:ea typeface="HY견고딕" panose="02030600000101010101" pitchFamily="18" charset="-127"/>
                        <a:cs typeface="바탕"/>
                      </a:endParaRPr>
                    </a:p>
                  </a:txBody>
                  <a:tcPr marL="0" marR="0" marT="0" marB="0">
                    <a:lnB w="25908">
                      <a:solidFill>
                        <a:srgbClr val="318497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</a:pPr>
                      <a:r>
                        <a:rPr sz="1500" dirty="0">
                          <a:solidFill>
                            <a:srgbClr val="006FC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바탕"/>
                        </a:rPr>
                        <a:t>값</a:t>
                      </a:r>
                      <a:endParaRPr sz="1500" dirty="0">
                        <a:latin typeface="HY견고딕" panose="02030600000101010101" pitchFamily="18" charset="-127"/>
                        <a:ea typeface="HY견고딕" panose="02030600000101010101" pitchFamily="18" charset="-127"/>
                        <a:cs typeface="바탕"/>
                      </a:endParaRPr>
                    </a:p>
                  </a:txBody>
                  <a:tcPr marL="0" marR="0" marT="0" marB="0">
                    <a:lnR w="25908">
                      <a:solidFill>
                        <a:srgbClr val="318497"/>
                      </a:solidFill>
                      <a:prstDash val="solid"/>
                    </a:lnR>
                    <a:lnB w="25908">
                      <a:solidFill>
                        <a:srgbClr val="318497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2048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62" y="1052904"/>
            <a:ext cx="6418478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8" dirty="0"/>
              <a:t>[</a:t>
            </a:r>
            <a:r>
              <a:rPr spc="-23" dirty="0"/>
              <a:t>연습</a:t>
            </a:r>
            <a:r>
              <a:rPr spc="8" dirty="0"/>
              <a:t> </a:t>
            </a:r>
            <a:r>
              <a:rPr spc="-15" dirty="0"/>
              <a:t>1]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338938" y="5765254"/>
            <a:ext cx="20955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/>
            <a:fld id="{81D60167-4931-47E6-BA6A-407CBD079E47}" type="slidenum">
              <a:rPr dirty="0">
                <a:solidFill>
                  <a:prstClr val="black"/>
                </a:solidFill>
              </a:rPr>
              <a:pPr marL="19050"/>
              <a:t>26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09271" y="1561829"/>
            <a:ext cx="578500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tabLst>
                <a:tab pos="266224" algn="l"/>
              </a:tabLst>
            </a:pPr>
            <a:r>
              <a:rPr sz="1350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350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</a:rPr>
              <a:t>R</a:t>
            </a:r>
            <a:r>
              <a:rPr spc="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lang="ko-KR" altLang="en-US" spc="4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맑은 고딕"/>
              </a:rPr>
              <a:t>또는 </a:t>
            </a:r>
            <a:r>
              <a:rPr lang="en-US" altLang="ko-KR" spc="4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맑은 고딕"/>
              </a:rPr>
              <a:t>Rstudio</a:t>
            </a:r>
            <a:r>
              <a:rPr lang="ko-KR" altLang="en-US" spc="4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맑은 고딕"/>
              </a:rPr>
              <a:t>를</a:t>
            </a:r>
            <a:r>
              <a:rPr spc="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</a:rPr>
              <a:t>사용하여</a:t>
            </a:r>
            <a:r>
              <a:rPr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pc="-4" dirty="0">
                <a:solidFill>
                  <a:prstClr val="black"/>
                </a:solidFill>
                <a:latin typeface="맑은 고딕"/>
                <a:cs typeface="맑은 고딕"/>
              </a:rPr>
              <a:t>다음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</a:rPr>
              <a:t>의</a:t>
            </a:r>
            <a:r>
              <a:rPr spc="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pc="-4" dirty="0">
                <a:solidFill>
                  <a:prstClr val="black"/>
                </a:solidFill>
                <a:latin typeface="맑은 고딕"/>
                <a:cs typeface="맑은 고딕"/>
              </a:rPr>
              <a:t>계산식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</a:rPr>
              <a:t>에 </a:t>
            </a:r>
            <a:r>
              <a:rPr dirty="0" err="1">
                <a:solidFill>
                  <a:prstClr val="black"/>
                </a:solidFill>
                <a:latin typeface="맑은 고딕"/>
                <a:cs typeface="맑은 고딕"/>
              </a:rPr>
              <a:t>대한</a:t>
            </a:r>
            <a:r>
              <a:rPr spc="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endParaRPr lang="en-US" spc="4" dirty="0">
              <a:solidFill>
                <a:prstClr val="black"/>
              </a:solidFill>
              <a:latin typeface="맑은 고딕"/>
              <a:cs typeface="맑은 고딕"/>
            </a:endParaRPr>
          </a:p>
          <a:p>
            <a:pPr marL="9525">
              <a:tabLst>
                <a:tab pos="266224" algn="l"/>
              </a:tabLst>
            </a:pPr>
            <a:r>
              <a:rPr lang="en-US" spc="4" dirty="0">
                <a:solidFill>
                  <a:prstClr val="black"/>
                </a:solidFill>
                <a:latin typeface="맑은 고딕"/>
                <a:cs typeface="맑은 고딕"/>
              </a:rPr>
              <a:t>   </a:t>
            </a:r>
            <a:r>
              <a:rPr spc="-4" dirty="0" err="1">
                <a:solidFill>
                  <a:prstClr val="black"/>
                </a:solidFill>
                <a:latin typeface="맑은 고딕"/>
                <a:cs typeface="맑은 고딕"/>
              </a:rPr>
              <a:t>해답</a:t>
            </a:r>
            <a:r>
              <a:rPr dirty="0" err="1">
                <a:solidFill>
                  <a:prstClr val="black"/>
                </a:solidFill>
                <a:latin typeface="맑은 고딕"/>
                <a:cs typeface="맑은 고딕"/>
              </a:rPr>
              <a:t>을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</a:rPr>
              <a:t> 구하시오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17848" y="2457453"/>
            <a:ext cx="5508307" cy="2785378"/>
          </a:xfrm>
          <a:prstGeom prst="rect">
            <a:avLst/>
          </a:prstGeom>
          <a:solidFill>
            <a:srgbClr val="F1F1F1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6675"/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25+99</a:t>
            </a:r>
          </a:p>
          <a:p>
            <a:pPr marL="66675">
              <a:spcBef>
                <a:spcPts val="8"/>
              </a:spcBef>
            </a:pP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456 </a:t>
            </a:r>
            <a:r>
              <a:rPr dirty="0">
                <a:solidFill>
                  <a:prstClr val="black"/>
                </a:solidFill>
                <a:latin typeface="Symbol"/>
                <a:cs typeface="Symbol"/>
              </a:rPr>
              <a:t></a:t>
            </a:r>
            <a:r>
              <a:rPr spc="-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123</a:t>
            </a:r>
          </a:p>
          <a:p>
            <a:pPr marL="66675" marR="4441508"/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r>
              <a:rPr dirty="0">
                <a:solidFill>
                  <a:prstClr val="black"/>
                </a:solidFill>
                <a:latin typeface="Symbol"/>
                <a:cs typeface="Symbol"/>
              </a:rPr>
              <a:t>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(3</a:t>
            </a:r>
            <a:r>
              <a:rPr spc="4" dirty="0">
                <a:solidFill>
                  <a:prstClr val="black"/>
                </a:solidFill>
                <a:latin typeface="Times New Roman"/>
                <a:cs typeface="Times New Roman"/>
              </a:rPr>
              <a:t>+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4)</a:t>
            </a:r>
            <a:endParaRPr lang="en-US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6675" marR="4441508"/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(3+</a:t>
            </a:r>
            <a:r>
              <a:rPr spc="4" dirty="0">
                <a:solidFill>
                  <a:prstClr val="black"/>
                </a:solidFill>
                <a:latin typeface="Times New Roman"/>
                <a:cs typeface="Times New Roman"/>
              </a:rPr>
              <a:t>5</a:t>
            </a:r>
            <a:r>
              <a:rPr dirty="0">
                <a:solidFill>
                  <a:prstClr val="black"/>
                </a:solidFill>
                <a:latin typeface="Symbol"/>
                <a:cs typeface="Symbol"/>
              </a:rPr>
              <a:t></a:t>
            </a:r>
            <a:r>
              <a:rPr spc="-4" dirty="0">
                <a:solidFill>
                  <a:prstClr val="black"/>
                </a:solidFill>
                <a:latin typeface="Times New Roman"/>
                <a:cs typeface="Times New Roman"/>
              </a:rPr>
              <a:t>6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)</a:t>
            </a:r>
            <a:r>
              <a:rPr dirty="0">
                <a:solidFill>
                  <a:prstClr val="black"/>
                </a:solidFill>
                <a:latin typeface="Symbol"/>
                <a:cs typeface="Symbol"/>
              </a:rPr>
              <a:t>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7 (7 </a:t>
            </a:r>
            <a:r>
              <a:rPr dirty="0">
                <a:solidFill>
                  <a:prstClr val="black"/>
                </a:solidFill>
                <a:latin typeface="Symbol"/>
                <a:cs typeface="Symbol"/>
              </a:rPr>
              <a:t></a:t>
            </a:r>
            <a:r>
              <a:rPr spc="-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4) </a:t>
            </a:r>
            <a:r>
              <a:rPr dirty="0">
                <a:solidFill>
                  <a:prstClr val="black"/>
                </a:solidFill>
                <a:latin typeface="Symbol"/>
                <a:cs typeface="Symbol"/>
              </a:rPr>
              <a:t>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3</a:t>
            </a:r>
          </a:p>
          <a:p>
            <a:pPr marL="66675">
              <a:lnSpc>
                <a:spcPts val="1613"/>
              </a:lnSpc>
            </a:pPr>
            <a:r>
              <a:rPr sz="2700" baseline="-16203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r>
              <a:rPr sz="1200" spc="-4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r>
              <a:rPr sz="1200" spc="-8" dirty="0">
                <a:solidFill>
                  <a:prstClr val="black"/>
                </a:solidFill>
                <a:latin typeface="Times New Roman"/>
                <a:cs typeface="Times New Roman"/>
              </a:rPr>
              <a:t>0</a:t>
            </a:r>
            <a:r>
              <a:rPr sz="1200" spc="14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00" baseline="-16203" dirty="0">
                <a:solidFill>
                  <a:prstClr val="black"/>
                </a:solidFill>
                <a:latin typeface="Times New Roman"/>
                <a:cs typeface="Times New Roman"/>
              </a:rPr>
              <a:t>+ 3</a:t>
            </a:r>
            <a:r>
              <a:rPr sz="1200" spc="-8" dirty="0">
                <a:solidFill>
                  <a:prstClr val="black"/>
                </a:solidFill>
                <a:latin typeface="Times New Roman"/>
                <a:cs typeface="Times New Roman"/>
              </a:rPr>
              <a:t>5</a:t>
            </a:r>
            <a:endParaRPr sz="12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6675">
              <a:spcBef>
                <a:spcPts val="566"/>
              </a:spcBef>
            </a:pP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1256 </a:t>
            </a:r>
            <a:r>
              <a:rPr dirty="0">
                <a:solidFill>
                  <a:prstClr val="black"/>
                </a:solidFill>
                <a:latin typeface="바탕"/>
                <a:cs typeface="바탕"/>
              </a:rPr>
              <a:t>을</a:t>
            </a:r>
            <a:r>
              <a:rPr spc="-150" dirty="0">
                <a:solidFill>
                  <a:prstClr val="black"/>
                </a:solidFill>
                <a:latin typeface="바탕"/>
                <a:cs typeface="바탕"/>
              </a:rPr>
              <a:t>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7 </a:t>
            </a:r>
            <a:r>
              <a:rPr dirty="0">
                <a:solidFill>
                  <a:prstClr val="black"/>
                </a:solidFill>
                <a:latin typeface="바탕"/>
                <a:cs typeface="바탕"/>
              </a:rPr>
              <a:t>로</a:t>
            </a:r>
            <a:r>
              <a:rPr spc="-150" dirty="0">
                <a:solidFill>
                  <a:prstClr val="black"/>
                </a:solidFill>
                <a:latin typeface="바탕"/>
                <a:cs typeface="바탕"/>
              </a:rPr>
              <a:t> </a:t>
            </a:r>
            <a:r>
              <a:rPr dirty="0">
                <a:solidFill>
                  <a:prstClr val="black"/>
                </a:solidFill>
                <a:latin typeface="바탕"/>
                <a:cs typeface="바탕"/>
              </a:rPr>
              <a:t>나눈</a:t>
            </a:r>
            <a:r>
              <a:rPr spc="-150" dirty="0">
                <a:solidFill>
                  <a:prstClr val="black"/>
                </a:solidFill>
                <a:latin typeface="바탕"/>
                <a:cs typeface="바탕"/>
              </a:rPr>
              <a:t> </a:t>
            </a:r>
            <a:r>
              <a:rPr dirty="0">
                <a:solidFill>
                  <a:prstClr val="black"/>
                </a:solidFill>
                <a:latin typeface="바탕"/>
                <a:cs typeface="바탕"/>
              </a:rPr>
              <a:t>나머지</a:t>
            </a:r>
          </a:p>
          <a:p>
            <a:pPr marL="66675">
              <a:lnSpc>
                <a:spcPts val="2153"/>
              </a:lnSpc>
            </a:pP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184 </a:t>
            </a:r>
            <a:r>
              <a:rPr dirty="0">
                <a:solidFill>
                  <a:prstClr val="black"/>
                </a:solidFill>
                <a:latin typeface="바탕"/>
                <a:cs typeface="바탕"/>
              </a:rPr>
              <a:t>를</a:t>
            </a:r>
            <a:r>
              <a:rPr spc="-150" dirty="0">
                <a:solidFill>
                  <a:prstClr val="black"/>
                </a:solidFill>
                <a:latin typeface="바탕"/>
                <a:cs typeface="바탕"/>
              </a:rPr>
              <a:t>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5 </a:t>
            </a:r>
            <a:r>
              <a:rPr dirty="0">
                <a:solidFill>
                  <a:prstClr val="black"/>
                </a:solidFill>
                <a:latin typeface="바탕"/>
                <a:cs typeface="바탕"/>
              </a:rPr>
              <a:t>로</a:t>
            </a:r>
            <a:r>
              <a:rPr spc="-150" dirty="0">
                <a:solidFill>
                  <a:prstClr val="black"/>
                </a:solidFill>
                <a:latin typeface="바탕"/>
                <a:cs typeface="바탕"/>
              </a:rPr>
              <a:t> </a:t>
            </a:r>
            <a:r>
              <a:rPr dirty="0">
                <a:solidFill>
                  <a:prstClr val="black"/>
                </a:solidFill>
                <a:latin typeface="바탕"/>
                <a:cs typeface="바탕"/>
              </a:rPr>
              <a:t>나눈</a:t>
            </a:r>
            <a:r>
              <a:rPr spc="-150" dirty="0">
                <a:solidFill>
                  <a:prstClr val="black"/>
                </a:solidFill>
                <a:latin typeface="바탕"/>
                <a:cs typeface="바탕"/>
              </a:rPr>
              <a:t> </a:t>
            </a:r>
            <a:r>
              <a:rPr dirty="0">
                <a:solidFill>
                  <a:prstClr val="black"/>
                </a:solidFill>
                <a:latin typeface="바탕"/>
                <a:cs typeface="바탕"/>
              </a:rPr>
              <a:t>나머지</a:t>
            </a:r>
          </a:p>
          <a:p>
            <a:pPr marL="66675">
              <a:lnSpc>
                <a:spcPts val="2153"/>
              </a:lnSpc>
            </a:pP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1976 </a:t>
            </a:r>
            <a:r>
              <a:rPr dirty="0">
                <a:solidFill>
                  <a:prstClr val="black"/>
                </a:solidFill>
                <a:latin typeface="Symbol"/>
                <a:cs typeface="Symbol"/>
              </a:rPr>
              <a:t>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24</a:t>
            </a:r>
          </a:p>
          <a:p>
            <a:pPr marL="66675"/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r>
              <a:rPr spc="-4" dirty="0">
                <a:solidFill>
                  <a:prstClr val="black"/>
                </a:solidFill>
                <a:latin typeface="Times New Roman"/>
                <a:cs typeface="Times New Roman"/>
              </a:rPr>
              <a:t>6</a:t>
            </a:r>
            <a:r>
              <a:rPr spc="4" dirty="0">
                <a:solidFill>
                  <a:prstClr val="black"/>
                </a:solidFill>
                <a:latin typeface="Symbol"/>
                <a:cs typeface="Symbol"/>
              </a:rPr>
              <a:t>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25</a:t>
            </a:r>
            <a:r>
              <a:rPr spc="-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+ 186</a:t>
            </a:r>
            <a:r>
              <a:rPr dirty="0">
                <a:solidFill>
                  <a:prstClr val="black"/>
                </a:solidFill>
                <a:latin typeface="Symbol"/>
                <a:cs typeface="Symbol"/>
              </a:rPr>
              <a:t>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5</a:t>
            </a:r>
            <a:r>
              <a:rPr spc="-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Symbol"/>
                <a:cs typeface="Symbol"/>
              </a:rPr>
              <a:t>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 6</a:t>
            </a:r>
            <a:r>
              <a:rPr spc="-4" dirty="0">
                <a:solidFill>
                  <a:prstClr val="black"/>
                </a:solidFill>
                <a:latin typeface="Times New Roman"/>
                <a:cs typeface="Times New Roman"/>
              </a:rPr>
              <a:t>7</a:t>
            </a:r>
            <a:r>
              <a:rPr dirty="0">
                <a:solidFill>
                  <a:prstClr val="black"/>
                </a:solidFill>
                <a:latin typeface="Symbol"/>
                <a:cs typeface="Symbol"/>
              </a:rPr>
              <a:t>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3712658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62" y="1052904"/>
            <a:ext cx="6418478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15" dirty="0"/>
              <a:t>R</a:t>
            </a:r>
            <a:r>
              <a:rPr spc="8" dirty="0"/>
              <a:t> </a:t>
            </a:r>
            <a:r>
              <a:rPr spc="-23" dirty="0"/>
              <a:t>기본사용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09271" y="1568686"/>
            <a:ext cx="3066574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700" indent="-257175">
              <a:buClr>
                <a:srgbClr val="99CCFF"/>
              </a:buClr>
              <a:buSzPct val="75000"/>
              <a:buFont typeface="Wingdings"/>
              <a:buChar char=""/>
              <a:tabLst>
                <a:tab pos="266700" algn="l"/>
              </a:tabLst>
            </a:pPr>
            <a:r>
              <a:rPr sz="2100" spc="-26" dirty="0">
                <a:solidFill>
                  <a:prstClr val="black"/>
                </a:solidFill>
                <a:latin typeface="맑은 고딕"/>
                <a:cs typeface="맑은 고딕"/>
              </a:rPr>
              <a:t>변수</a:t>
            </a:r>
            <a:r>
              <a:rPr sz="2100" spc="-11" dirty="0">
                <a:solidFill>
                  <a:prstClr val="black"/>
                </a:solidFill>
                <a:latin typeface="맑은 고딕"/>
                <a:cs typeface="맑은 고딕"/>
              </a:rPr>
              <a:t>(variable) 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사용하기</a:t>
            </a:r>
            <a:endParaRPr sz="2100"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1821895" y="3074688"/>
            <a:ext cx="7786217" cy="1067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125" dirty="0">
                <a:solidFill>
                  <a:srgbClr val="46B5CF"/>
                </a:solidFill>
                <a:latin typeface="Wingdings"/>
                <a:cs typeface="Wingdings"/>
              </a:rPr>
              <a:t></a:t>
            </a:r>
            <a:r>
              <a:rPr sz="1125" dirty="0">
                <a:solidFill>
                  <a:srgbClr val="46B5CF"/>
                </a:solidFill>
                <a:latin typeface="Times New Roman"/>
                <a:cs typeface="Times New Roman"/>
              </a:rPr>
              <a:t> </a:t>
            </a:r>
            <a:r>
              <a:rPr sz="1125" spc="124" dirty="0">
                <a:solidFill>
                  <a:srgbClr val="46B5CF"/>
                </a:solidFill>
                <a:latin typeface="Times New Roman"/>
                <a:cs typeface="Times New Roman"/>
              </a:rPr>
              <a:t> </a:t>
            </a:r>
            <a:r>
              <a:rPr dirty="0"/>
              <a:t>프로그래밍</a:t>
            </a:r>
            <a:r>
              <a:rPr spc="-15" dirty="0"/>
              <a:t> </a:t>
            </a:r>
            <a:r>
              <a:rPr dirty="0"/>
              <a:t>언어의</a:t>
            </a:r>
            <a:r>
              <a:rPr spc="-15" dirty="0"/>
              <a:t> </a:t>
            </a:r>
            <a:r>
              <a:rPr dirty="0"/>
              <a:t>변수와</a:t>
            </a:r>
            <a:r>
              <a:rPr spc="-15" dirty="0"/>
              <a:t> </a:t>
            </a:r>
            <a:r>
              <a:rPr dirty="0"/>
              <a:t>유사함</a:t>
            </a:r>
            <a:endParaRPr sz="1125">
              <a:latin typeface="Times New Roman"/>
              <a:cs typeface="Times New Roman"/>
            </a:endParaRPr>
          </a:p>
          <a:p>
            <a:pPr marL="9525">
              <a:spcBef>
                <a:spcPts val="360"/>
              </a:spcBef>
            </a:pPr>
            <a:r>
              <a:rPr sz="1125" dirty="0">
                <a:solidFill>
                  <a:srgbClr val="46B5CF"/>
                </a:solidFill>
                <a:latin typeface="Wingdings"/>
                <a:cs typeface="Wingdings"/>
              </a:rPr>
              <a:t></a:t>
            </a:r>
            <a:r>
              <a:rPr sz="1125" dirty="0">
                <a:solidFill>
                  <a:srgbClr val="46B5CF"/>
                </a:solidFill>
                <a:latin typeface="Times New Roman"/>
                <a:cs typeface="Times New Roman"/>
              </a:rPr>
              <a:t> </a:t>
            </a:r>
            <a:r>
              <a:rPr sz="1125" spc="124" dirty="0">
                <a:solidFill>
                  <a:srgbClr val="46B5CF"/>
                </a:solidFill>
                <a:latin typeface="Times New Roman"/>
                <a:cs typeface="Times New Roman"/>
              </a:rPr>
              <a:t> </a:t>
            </a:r>
            <a:r>
              <a:rPr dirty="0"/>
              <a:t>변수의</a:t>
            </a:r>
            <a:r>
              <a:rPr spc="-15" dirty="0"/>
              <a:t> </a:t>
            </a:r>
            <a:r>
              <a:rPr dirty="0"/>
              <a:t>자료형</a:t>
            </a:r>
            <a:r>
              <a:rPr dirty="0">
                <a:latin typeface="맑은 고딕"/>
                <a:cs typeface="맑은 고딕"/>
              </a:rPr>
              <a:t>(data</a:t>
            </a:r>
            <a:r>
              <a:rPr spc="-34" dirty="0"/>
              <a:t> </a:t>
            </a:r>
            <a:r>
              <a:rPr dirty="0">
                <a:latin typeface="맑은 고딕"/>
                <a:cs typeface="맑은 고딕"/>
              </a:rPr>
              <a:t>typ</a:t>
            </a:r>
            <a:r>
              <a:rPr spc="-8" dirty="0"/>
              <a:t>e</a:t>
            </a:r>
            <a:r>
              <a:rPr spc="4" dirty="0"/>
              <a:t>)</a:t>
            </a:r>
            <a:r>
              <a:rPr dirty="0"/>
              <a:t>은</a:t>
            </a:r>
            <a:r>
              <a:rPr spc="-8" dirty="0"/>
              <a:t> </a:t>
            </a:r>
            <a:r>
              <a:rPr dirty="0"/>
              <a:t>지정하지</a:t>
            </a:r>
            <a:r>
              <a:rPr spc="-15" dirty="0"/>
              <a:t> </a:t>
            </a:r>
            <a:r>
              <a:rPr dirty="0"/>
              <a:t>않는다</a:t>
            </a:r>
            <a:endParaRPr sz="1125"/>
          </a:p>
          <a:p>
            <a:pPr marL="9525">
              <a:spcBef>
                <a:spcPts val="360"/>
              </a:spcBef>
            </a:pPr>
            <a:r>
              <a:rPr sz="1125" dirty="0">
                <a:solidFill>
                  <a:srgbClr val="46B5CF"/>
                </a:solidFill>
                <a:latin typeface="Wingdings"/>
                <a:cs typeface="Wingdings"/>
              </a:rPr>
              <a:t></a:t>
            </a:r>
            <a:r>
              <a:rPr sz="1125" dirty="0">
                <a:solidFill>
                  <a:srgbClr val="46B5CF"/>
                </a:solidFill>
                <a:latin typeface="Times New Roman"/>
                <a:cs typeface="Times New Roman"/>
              </a:rPr>
              <a:t> </a:t>
            </a:r>
            <a:r>
              <a:rPr sz="1125" spc="124" dirty="0">
                <a:solidFill>
                  <a:srgbClr val="46B5CF"/>
                </a:solidFill>
                <a:latin typeface="Times New Roman"/>
                <a:cs typeface="Times New Roman"/>
              </a:rPr>
              <a:t> </a:t>
            </a:r>
            <a:r>
              <a:rPr dirty="0"/>
              <a:t>올바른</a:t>
            </a:r>
            <a:r>
              <a:rPr spc="-15" dirty="0"/>
              <a:t> </a:t>
            </a:r>
            <a:r>
              <a:rPr dirty="0"/>
              <a:t>자료가</a:t>
            </a:r>
            <a:r>
              <a:rPr spc="-8" dirty="0"/>
              <a:t> </a:t>
            </a:r>
            <a:r>
              <a:rPr dirty="0"/>
              <a:t>저장되었는를</a:t>
            </a:r>
            <a:r>
              <a:rPr spc="-23" dirty="0"/>
              <a:t> </a:t>
            </a:r>
            <a:r>
              <a:rPr dirty="0"/>
              <a:t>검사하지</a:t>
            </a:r>
            <a:r>
              <a:rPr spc="-15" dirty="0"/>
              <a:t> </a:t>
            </a:r>
            <a:r>
              <a:rPr dirty="0"/>
              <a:t>않으므로</a:t>
            </a:r>
            <a:r>
              <a:rPr spc="-15" dirty="0"/>
              <a:t> </a:t>
            </a:r>
            <a:r>
              <a:rPr dirty="0"/>
              <a:t>주의</a:t>
            </a:r>
            <a:endParaRPr sz="1125">
              <a:latin typeface="Times New Roman"/>
              <a:cs typeface="Times New Roman"/>
            </a:endParaRPr>
          </a:p>
          <a:p>
            <a:pPr marL="9525">
              <a:spcBef>
                <a:spcPts val="360"/>
              </a:spcBef>
            </a:pPr>
            <a:r>
              <a:rPr sz="1125" dirty="0">
                <a:solidFill>
                  <a:srgbClr val="46B5CF"/>
                </a:solidFill>
                <a:latin typeface="Wingdings"/>
                <a:cs typeface="Wingdings"/>
              </a:rPr>
              <a:t></a:t>
            </a:r>
            <a:r>
              <a:rPr sz="1125" dirty="0">
                <a:solidFill>
                  <a:srgbClr val="46B5CF"/>
                </a:solidFill>
                <a:latin typeface="Times New Roman"/>
                <a:cs typeface="Times New Roman"/>
              </a:rPr>
              <a:t> </a:t>
            </a:r>
            <a:r>
              <a:rPr sz="1125" spc="124" dirty="0">
                <a:solidFill>
                  <a:srgbClr val="46B5CF"/>
                </a:solidFill>
                <a:latin typeface="Times New Roman"/>
                <a:cs typeface="Times New Roman"/>
              </a:rPr>
              <a:t> </a:t>
            </a:r>
            <a:r>
              <a:rPr dirty="0"/>
              <a:t>문자형</a:t>
            </a:r>
            <a:r>
              <a:rPr spc="-15" dirty="0"/>
              <a:t> </a:t>
            </a:r>
            <a:r>
              <a:rPr dirty="0"/>
              <a:t>자료의</a:t>
            </a:r>
            <a:r>
              <a:rPr spc="-8" dirty="0"/>
              <a:t> </a:t>
            </a:r>
            <a:r>
              <a:rPr dirty="0"/>
              <a:t>저장</a:t>
            </a:r>
            <a:r>
              <a:rPr spc="-15" dirty="0"/>
              <a:t> </a:t>
            </a:r>
            <a:r>
              <a:rPr dirty="0"/>
              <a:t>: </a:t>
            </a:r>
            <a:r>
              <a:rPr spc="-8" dirty="0"/>
              <a:t>“</a:t>
            </a:r>
            <a:r>
              <a:rPr dirty="0"/>
              <a:t>”</a:t>
            </a:r>
            <a:r>
              <a:rPr spc="8" dirty="0"/>
              <a:t> </a:t>
            </a:r>
            <a:r>
              <a:rPr dirty="0"/>
              <a:t>이용</a:t>
            </a:r>
            <a:endParaRPr sz="1125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72808" y="1971104"/>
            <a:ext cx="5508307" cy="1026795"/>
          </a:xfrm>
          <a:custGeom>
            <a:avLst/>
            <a:gdLst/>
            <a:ahLst/>
            <a:cxnLst/>
            <a:rect l="l" t="t" r="r" b="b"/>
            <a:pathLst>
              <a:path w="7344409" h="1369060">
                <a:moveTo>
                  <a:pt x="0" y="1368552"/>
                </a:moveTo>
                <a:lnTo>
                  <a:pt x="7344156" y="1368552"/>
                </a:lnTo>
                <a:lnTo>
                  <a:pt x="7344156" y="0"/>
                </a:lnTo>
                <a:lnTo>
                  <a:pt x="0" y="0"/>
                </a:lnTo>
                <a:lnTo>
                  <a:pt x="0" y="136855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72808" y="1971104"/>
            <a:ext cx="5508307" cy="1026795"/>
          </a:xfrm>
          <a:custGeom>
            <a:avLst/>
            <a:gdLst/>
            <a:ahLst/>
            <a:cxnLst/>
            <a:rect l="l" t="t" r="r" b="b"/>
            <a:pathLst>
              <a:path w="7344409" h="1369060">
                <a:moveTo>
                  <a:pt x="0" y="1368552"/>
                </a:moveTo>
                <a:lnTo>
                  <a:pt x="7344156" y="1368552"/>
                </a:lnTo>
                <a:lnTo>
                  <a:pt x="7344156" y="0"/>
                </a:lnTo>
                <a:lnTo>
                  <a:pt x="0" y="0"/>
                </a:lnTo>
                <a:lnTo>
                  <a:pt x="0" y="1368552"/>
                </a:lnTo>
                <a:close/>
              </a:path>
            </a:pathLst>
          </a:custGeom>
          <a:ln w="25908">
            <a:solidFill>
              <a:srgbClr val="318497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40359" y="2054755"/>
            <a:ext cx="914876" cy="948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a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&lt;-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10</a:t>
            </a:r>
            <a:endParaRPr sz="1500">
              <a:solidFill>
                <a:prstClr val="black"/>
              </a:solidFill>
              <a:latin typeface="Courier New"/>
              <a:cs typeface="Courier New"/>
            </a:endParaRPr>
          </a:p>
          <a:p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b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&lt;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-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20</a:t>
            </a:r>
            <a:endParaRPr sz="1500">
              <a:solidFill>
                <a:prstClr val="black"/>
              </a:solidFill>
              <a:latin typeface="Courier New"/>
              <a:cs typeface="Courier New"/>
            </a:endParaRPr>
          </a:p>
          <a:p>
            <a:pPr>
              <a:lnSpc>
                <a:spcPts val="1852"/>
              </a:lnSpc>
              <a:spcBef>
                <a:spcPts val="19"/>
              </a:spcBef>
            </a:pP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c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&lt;-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a+b 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c</a:t>
            </a:r>
            <a:endParaRPr sz="15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83914" y="2724035"/>
            <a:ext cx="3202686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85"/>
              </a:lnSpc>
            </a:pP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/>
              </a:rPr>
              <a:t># c</a:t>
            </a:r>
            <a:r>
              <a:rPr sz="1500" spc="-11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/>
              </a:rPr>
              <a:t> 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에</a:t>
            </a:r>
            <a:r>
              <a:rPr sz="1500" spc="-98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 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저장된</a:t>
            </a:r>
            <a:r>
              <a:rPr sz="1500" spc="-94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 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값을</a:t>
            </a:r>
            <a:r>
              <a:rPr sz="1500" spc="-98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 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출력하라는</a:t>
            </a:r>
            <a:r>
              <a:rPr sz="1500" spc="-101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 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의미</a:t>
            </a:r>
            <a:endParaRPr sz="1500" dirty="0">
              <a:solidFill>
                <a:prstClr val="black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바탕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72808" y="4239959"/>
            <a:ext cx="5508307" cy="1512570"/>
          </a:xfrm>
          <a:custGeom>
            <a:avLst/>
            <a:gdLst/>
            <a:ahLst/>
            <a:cxnLst/>
            <a:rect l="l" t="t" r="r" b="b"/>
            <a:pathLst>
              <a:path w="7344409" h="2016759">
                <a:moveTo>
                  <a:pt x="0" y="2016252"/>
                </a:moveTo>
                <a:lnTo>
                  <a:pt x="7344156" y="2016252"/>
                </a:lnTo>
                <a:lnTo>
                  <a:pt x="7344156" y="0"/>
                </a:lnTo>
                <a:lnTo>
                  <a:pt x="0" y="0"/>
                </a:lnTo>
                <a:lnTo>
                  <a:pt x="0" y="201625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872808" y="4239959"/>
            <a:ext cx="5508307" cy="1512570"/>
          </a:xfrm>
          <a:custGeom>
            <a:avLst/>
            <a:gdLst/>
            <a:ahLst/>
            <a:cxnLst/>
            <a:rect l="l" t="t" r="r" b="b"/>
            <a:pathLst>
              <a:path w="7344409" h="2016759">
                <a:moveTo>
                  <a:pt x="0" y="2016252"/>
                </a:moveTo>
                <a:lnTo>
                  <a:pt x="7344156" y="2016252"/>
                </a:lnTo>
                <a:lnTo>
                  <a:pt x="7344156" y="0"/>
                </a:lnTo>
                <a:lnTo>
                  <a:pt x="0" y="0"/>
                </a:lnTo>
                <a:lnTo>
                  <a:pt x="0" y="2016252"/>
                </a:lnTo>
                <a:close/>
              </a:path>
            </a:pathLst>
          </a:custGeom>
          <a:ln w="25908">
            <a:solidFill>
              <a:srgbClr val="318497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40356" y="4321282"/>
            <a:ext cx="4288994" cy="11669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74"/>
              </a:lnSpc>
              <a:tabLst>
                <a:tab pos="2286000" algn="l"/>
              </a:tabLst>
            </a:pP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a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&lt;-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1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0	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/>
              </a:rPr>
              <a:t># </a:t>
            </a:r>
            <a:r>
              <a:rPr sz="1500" spc="-4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/>
              </a:rPr>
              <a:t>a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는</a:t>
            </a:r>
            <a:r>
              <a:rPr sz="1500" spc="-98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 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숫자저장</a:t>
            </a:r>
            <a:r>
              <a:rPr sz="1500" spc="-105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 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변수</a:t>
            </a:r>
            <a:endParaRPr sz="1500" dirty="0">
              <a:solidFill>
                <a:prstClr val="black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바탕"/>
            </a:endParaRPr>
          </a:p>
          <a:p>
            <a:pPr>
              <a:lnSpc>
                <a:spcPts val="1774"/>
              </a:lnSpc>
            </a:pP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b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&lt;-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20</a:t>
            </a:r>
            <a:endParaRPr sz="1500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a+b</a:t>
            </a:r>
            <a:endParaRPr sz="1500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>
              <a:spcBef>
                <a:spcPts val="56"/>
              </a:spcBef>
            </a:pP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a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&lt;-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"A"</a:t>
            </a:r>
            <a:endParaRPr sz="1500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a+b</a:t>
            </a:r>
            <a:endParaRPr sz="1500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338938" y="5765254"/>
            <a:ext cx="20955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/>
            <a:fld id="{81D60167-4931-47E6-BA6A-407CBD079E47}" type="slidenum">
              <a:rPr dirty="0">
                <a:solidFill>
                  <a:prstClr val="black"/>
                </a:solidFill>
              </a:rPr>
              <a:pPr marL="19050"/>
              <a:t>27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26814" y="5007311"/>
            <a:ext cx="2412225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/>
              </a:rPr>
              <a:t># </a:t>
            </a:r>
            <a:r>
              <a:rPr sz="1500" spc="-4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/>
              </a:rPr>
              <a:t>a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는</a:t>
            </a:r>
            <a:r>
              <a:rPr sz="1500" spc="-98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 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문자저장</a:t>
            </a:r>
            <a:r>
              <a:rPr sz="1500" spc="-105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 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변수</a:t>
            </a:r>
            <a:endParaRPr sz="1500" dirty="0">
              <a:solidFill>
                <a:prstClr val="black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바탕"/>
            </a:endParaRPr>
          </a:p>
          <a:p>
            <a:pPr>
              <a:lnSpc>
                <a:spcPts val="1785"/>
              </a:lnSpc>
            </a:pP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/>
              </a:rPr>
              <a:t>#</a:t>
            </a:r>
            <a:r>
              <a:rPr sz="1500" spc="-4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/>
              </a:rPr>
              <a:t> 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에러발생</a:t>
            </a:r>
            <a:endParaRPr sz="1500" dirty="0">
              <a:solidFill>
                <a:prstClr val="black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바탕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40356" y="5464511"/>
            <a:ext cx="5031944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d&lt;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-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10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;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e&lt;-15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;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f&lt;-2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0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/>
              </a:rPr>
              <a:t>#</a:t>
            </a:r>
            <a:r>
              <a:rPr sz="1500" spc="-4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/>
              </a:rPr>
              <a:t> 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한줄에</a:t>
            </a:r>
            <a:r>
              <a:rPr sz="1500" spc="-105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 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여러</a:t>
            </a:r>
            <a:r>
              <a:rPr sz="1500" spc="-86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 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명령문을</a:t>
            </a:r>
            <a:r>
              <a:rPr sz="1500" spc="-105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 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입력</a:t>
            </a:r>
            <a:endParaRPr sz="1500" dirty="0">
              <a:solidFill>
                <a:prstClr val="black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1589479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62" y="1052904"/>
            <a:ext cx="6418478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15" dirty="0"/>
              <a:t>R</a:t>
            </a:r>
            <a:r>
              <a:rPr spc="8" dirty="0"/>
              <a:t> </a:t>
            </a:r>
            <a:r>
              <a:rPr spc="-23" dirty="0"/>
              <a:t>기본사용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09268" y="1568686"/>
            <a:ext cx="6453188" cy="8874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700" indent="-257175">
              <a:buClr>
                <a:srgbClr val="99CCFF"/>
              </a:buClr>
              <a:buSzPct val="75000"/>
              <a:buFont typeface="Wingdings"/>
              <a:buChar char=""/>
              <a:tabLst>
                <a:tab pos="266700" algn="l"/>
              </a:tabLst>
            </a:pPr>
            <a:r>
              <a:rPr sz="2100" spc="-26" dirty="0">
                <a:solidFill>
                  <a:prstClr val="black"/>
                </a:solidFill>
                <a:latin typeface="맑은 고딕"/>
                <a:cs typeface="맑은 고딕"/>
              </a:rPr>
              <a:t>변수</a:t>
            </a:r>
            <a:r>
              <a:rPr sz="2100" spc="-11" dirty="0">
                <a:solidFill>
                  <a:prstClr val="black"/>
                </a:solidFill>
                <a:latin typeface="맑은 고딕"/>
                <a:cs typeface="맑은 고딕"/>
              </a:rPr>
              <a:t>(variable</a:t>
            </a:r>
            <a:r>
              <a:rPr sz="2100" spc="-26" dirty="0">
                <a:solidFill>
                  <a:prstClr val="black"/>
                </a:solidFill>
                <a:latin typeface="맑은 고딕"/>
                <a:cs typeface="맑은 고딕"/>
              </a:rPr>
              <a:t>)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란</a:t>
            </a:r>
            <a:endParaRPr sz="2100">
              <a:solidFill>
                <a:prstClr val="black"/>
              </a:solidFill>
              <a:latin typeface="맑은 고딕"/>
              <a:cs typeface="맑은 고딕"/>
            </a:endParaRPr>
          </a:p>
          <a:p>
            <a:pPr marL="352425">
              <a:spcBef>
                <a:spcPts val="375"/>
              </a:spcBef>
            </a:pPr>
            <a:r>
              <a:rPr sz="1125" dirty="0">
                <a:solidFill>
                  <a:srgbClr val="46B5CF"/>
                </a:solidFill>
                <a:latin typeface="Wingdings"/>
                <a:cs typeface="Wingdings"/>
              </a:rPr>
              <a:t></a:t>
            </a:r>
            <a:r>
              <a:rPr sz="1125" dirty="0">
                <a:solidFill>
                  <a:srgbClr val="46B5CF"/>
                </a:solidFill>
                <a:latin typeface="Times New Roman"/>
                <a:cs typeface="Times New Roman"/>
              </a:rPr>
              <a:t> </a:t>
            </a:r>
            <a:r>
              <a:rPr sz="1125" spc="124" dirty="0">
                <a:solidFill>
                  <a:srgbClr val="46B5C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어떤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값(숫자,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문자,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True/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F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alse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등)을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임시로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보관해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놓기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위한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저장소</a:t>
            </a:r>
            <a:endParaRPr sz="1500">
              <a:solidFill>
                <a:prstClr val="black"/>
              </a:solidFill>
              <a:latin typeface="맑은 고딕"/>
              <a:cs typeface="맑은 고딕"/>
            </a:endParaRPr>
          </a:p>
          <a:p>
            <a:pPr marL="352425">
              <a:spcBef>
                <a:spcPts val="360"/>
              </a:spcBef>
            </a:pPr>
            <a:r>
              <a:rPr sz="1125" dirty="0">
                <a:solidFill>
                  <a:srgbClr val="46B5CF"/>
                </a:solidFill>
                <a:latin typeface="Wingdings"/>
                <a:cs typeface="Wingdings"/>
              </a:rPr>
              <a:t></a:t>
            </a:r>
            <a:r>
              <a:rPr sz="1125" dirty="0">
                <a:solidFill>
                  <a:srgbClr val="46B5CF"/>
                </a:solidFill>
                <a:latin typeface="Times New Roman"/>
                <a:cs typeface="Times New Roman"/>
              </a:rPr>
              <a:t> </a:t>
            </a:r>
            <a:r>
              <a:rPr sz="1125" spc="124" dirty="0">
                <a:solidFill>
                  <a:srgbClr val="46B5C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저장된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값이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바뀔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수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있다는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의미에서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변수라고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함</a:t>
            </a:r>
            <a:endParaRPr sz="1500"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2808" y="2619186"/>
            <a:ext cx="5508307" cy="461665"/>
          </a:xfrm>
          <a:prstGeom prst="rect">
            <a:avLst/>
          </a:prstGeom>
          <a:solidFill>
            <a:srgbClr val="F1F1F1"/>
          </a:solidFill>
          <a:ln w="25907">
            <a:solidFill>
              <a:srgbClr val="31849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626" marR="4395788"/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A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&lt;-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10  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B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&lt;-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A+20</a:t>
            </a:r>
            <a:endParaRPr sz="15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338938" y="5765254"/>
            <a:ext cx="20955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/>
            <a:fld id="{81D60167-4931-47E6-BA6A-407CBD079E47}" type="slidenum">
              <a:rPr dirty="0">
                <a:solidFill>
                  <a:prstClr val="black"/>
                </a:solidFill>
              </a:rPr>
              <a:pPr marL="19050"/>
              <a:t>28</a:t>
            </a:fld>
            <a:endParaRPr dirty="0">
              <a:solidFill>
                <a:prstClr val="black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3383934"/>
            <a:ext cx="4389129" cy="153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03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62" y="1052904"/>
            <a:ext cx="6418478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15" dirty="0"/>
              <a:t>R</a:t>
            </a:r>
            <a:r>
              <a:rPr spc="8" dirty="0"/>
              <a:t> </a:t>
            </a:r>
            <a:r>
              <a:rPr spc="-23" dirty="0"/>
              <a:t>기본사용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338938" y="5765254"/>
            <a:ext cx="20955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/>
            <a:fld id="{81D60167-4931-47E6-BA6A-407CBD079E47}" type="slidenum">
              <a:rPr dirty="0">
                <a:solidFill>
                  <a:prstClr val="black"/>
                </a:solidFill>
              </a:rPr>
              <a:pPr marL="19050"/>
              <a:t>29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09268" y="1568686"/>
            <a:ext cx="4752975" cy="11695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tabLst>
                <a:tab pos="266224" algn="l"/>
              </a:tabLst>
            </a:pPr>
            <a:r>
              <a:rPr sz="157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575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z="2100" spc="-26" dirty="0">
                <a:solidFill>
                  <a:prstClr val="black"/>
                </a:solidFill>
                <a:latin typeface="맑은 고딕"/>
                <a:cs typeface="맑은 고딕"/>
              </a:rPr>
              <a:t>변수이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름</a:t>
            </a:r>
            <a:r>
              <a:rPr sz="2100" spc="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26" dirty="0">
                <a:solidFill>
                  <a:prstClr val="black"/>
                </a:solidFill>
                <a:latin typeface="맑은 고딕"/>
                <a:cs typeface="맑은 고딕"/>
              </a:rPr>
              <a:t>규칙</a:t>
            </a:r>
            <a:endParaRPr sz="2100">
              <a:solidFill>
                <a:prstClr val="black"/>
              </a:solidFill>
              <a:latin typeface="맑은 고딕"/>
              <a:cs typeface="맑은 고딕"/>
            </a:endParaRPr>
          </a:p>
          <a:p>
            <a:pPr marL="352425">
              <a:spcBef>
                <a:spcPts val="375"/>
              </a:spcBef>
            </a:pPr>
            <a:r>
              <a:rPr sz="1125" dirty="0">
                <a:solidFill>
                  <a:srgbClr val="46B5CF"/>
                </a:solidFill>
                <a:latin typeface="Wingdings"/>
                <a:cs typeface="Wingdings"/>
              </a:rPr>
              <a:t></a:t>
            </a:r>
            <a:r>
              <a:rPr sz="1125" dirty="0">
                <a:solidFill>
                  <a:srgbClr val="46B5CF"/>
                </a:solidFill>
                <a:latin typeface="Times New Roman"/>
                <a:cs typeface="Times New Roman"/>
              </a:rPr>
              <a:t> </a:t>
            </a:r>
            <a:r>
              <a:rPr sz="1125" spc="124" dirty="0">
                <a:solidFill>
                  <a:srgbClr val="46B5C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첫글자는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문자나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. (dot)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으로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시작</a:t>
            </a:r>
            <a:endParaRPr sz="1500">
              <a:solidFill>
                <a:prstClr val="black"/>
              </a:solidFill>
              <a:latin typeface="맑은 고딕"/>
              <a:cs typeface="맑은 고딕"/>
            </a:endParaRPr>
          </a:p>
          <a:p>
            <a:pPr marL="352425">
              <a:spcBef>
                <a:spcPts val="360"/>
              </a:spcBef>
            </a:pPr>
            <a:r>
              <a:rPr sz="1125" dirty="0">
                <a:solidFill>
                  <a:srgbClr val="46B5CF"/>
                </a:solidFill>
                <a:latin typeface="Wingdings"/>
                <a:cs typeface="Wingdings"/>
              </a:rPr>
              <a:t></a:t>
            </a:r>
            <a:r>
              <a:rPr sz="1125" dirty="0">
                <a:solidFill>
                  <a:srgbClr val="46B5CF"/>
                </a:solidFill>
                <a:latin typeface="Times New Roman"/>
                <a:cs typeface="Times New Roman"/>
              </a:rPr>
              <a:t> </a:t>
            </a:r>
            <a:r>
              <a:rPr sz="1125" spc="124" dirty="0">
                <a:solidFill>
                  <a:srgbClr val="46B5C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그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이후에는</a:t>
            </a:r>
            <a:r>
              <a:rPr sz="1500" spc="-23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문자,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숫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자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,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do</a:t>
            </a:r>
            <a:r>
              <a:rPr sz="1500" spc="4" dirty="0">
                <a:solidFill>
                  <a:prstClr val="black"/>
                </a:solidFill>
                <a:latin typeface="맑은 고딕"/>
                <a:cs typeface="맑은 고딕"/>
              </a:rPr>
              <a:t>t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,</a:t>
            </a:r>
            <a:r>
              <a:rPr sz="1500" spc="-23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u</a:t>
            </a:r>
            <a:r>
              <a:rPr sz="1500" spc="4" dirty="0">
                <a:solidFill>
                  <a:prstClr val="black"/>
                </a:solidFill>
                <a:latin typeface="맑은 고딕"/>
                <a:cs typeface="맑은 고딕"/>
              </a:rPr>
              <a:t>n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derlin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e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사용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가능</a:t>
            </a:r>
            <a:endParaRPr sz="1500">
              <a:solidFill>
                <a:prstClr val="black"/>
              </a:solidFill>
              <a:latin typeface="맑은 고딕"/>
              <a:cs typeface="맑은 고딕"/>
            </a:endParaRPr>
          </a:p>
          <a:p>
            <a:pPr marL="352425">
              <a:spcBef>
                <a:spcPts val="360"/>
              </a:spcBef>
            </a:pPr>
            <a:r>
              <a:rPr sz="1125" dirty="0">
                <a:solidFill>
                  <a:srgbClr val="46B5CF"/>
                </a:solidFill>
                <a:latin typeface="Wingdings"/>
                <a:cs typeface="Wingdings"/>
              </a:rPr>
              <a:t></a:t>
            </a:r>
            <a:r>
              <a:rPr sz="1125" dirty="0">
                <a:solidFill>
                  <a:srgbClr val="46B5CF"/>
                </a:solidFill>
                <a:latin typeface="Times New Roman"/>
                <a:cs typeface="Times New Roman"/>
              </a:rPr>
              <a:t> </a:t>
            </a:r>
            <a:r>
              <a:rPr sz="1125" spc="124" dirty="0">
                <a:solidFill>
                  <a:srgbClr val="46B5CF"/>
                </a:solidFill>
                <a:latin typeface="Times New Roman"/>
                <a:cs typeface="Times New Roman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대소문자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를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구분한다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.</a:t>
            </a:r>
            <a:endParaRPr sz="1500"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9268" y="4422281"/>
            <a:ext cx="2359343" cy="651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tabLst>
                <a:tab pos="266224" algn="l"/>
              </a:tabLst>
            </a:pPr>
            <a:r>
              <a:rPr sz="157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575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z="2100" spc="-26" dirty="0">
                <a:solidFill>
                  <a:prstClr val="black"/>
                </a:solidFill>
                <a:latin typeface="맑은 고딕"/>
                <a:cs typeface="맑은 고딕"/>
              </a:rPr>
              <a:t>변수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에</a:t>
            </a:r>
            <a:r>
              <a:rPr sz="2100" spc="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26" dirty="0">
                <a:solidFill>
                  <a:prstClr val="black"/>
                </a:solidFill>
                <a:latin typeface="맑은 고딕"/>
                <a:cs typeface="맑은 고딕"/>
              </a:rPr>
              <a:t>값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을</a:t>
            </a:r>
            <a:r>
              <a:rPr sz="2100" spc="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26" dirty="0">
                <a:solidFill>
                  <a:prstClr val="black"/>
                </a:solidFill>
                <a:latin typeface="맑은 고딕"/>
                <a:cs typeface="맑은 고딕"/>
              </a:rPr>
              <a:t>할당</a:t>
            </a:r>
            <a:endParaRPr sz="2100">
              <a:solidFill>
                <a:prstClr val="black"/>
              </a:solidFill>
              <a:latin typeface="맑은 고딕"/>
              <a:cs typeface="맑은 고딕"/>
            </a:endParaRPr>
          </a:p>
          <a:p>
            <a:pPr marL="352425">
              <a:spcBef>
                <a:spcPts val="435"/>
              </a:spcBef>
            </a:pPr>
            <a:r>
              <a:rPr sz="1350" dirty="0">
                <a:solidFill>
                  <a:srgbClr val="46B5CF"/>
                </a:solidFill>
                <a:latin typeface="Wingdings"/>
                <a:cs typeface="Wingdings"/>
              </a:rPr>
              <a:t></a:t>
            </a:r>
            <a:r>
              <a:rPr sz="1350" spc="150" dirty="0">
                <a:solidFill>
                  <a:srgbClr val="46B5CF"/>
                </a:solidFill>
                <a:latin typeface="Times New Roman"/>
                <a:cs typeface="Times New Roman"/>
              </a:rPr>
              <a:t> </a:t>
            </a:r>
            <a:r>
              <a:rPr spc="-4" dirty="0">
                <a:solidFill>
                  <a:prstClr val="black"/>
                </a:solidFill>
                <a:latin typeface="맑은 고딕"/>
                <a:cs typeface="맑은 고딕"/>
              </a:rPr>
              <a:t>‘=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</a:rPr>
              <a:t>‘</a:t>
            </a:r>
            <a:r>
              <a:rPr spc="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</a:rPr>
              <a:t>또는</a:t>
            </a:r>
            <a:r>
              <a:rPr spc="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pc="-4" dirty="0">
                <a:solidFill>
                  <a:prstClr val="black"/>
                </a:solidFill>
                <a:latin typeface="맑은 고딕"/>
                <a:cs typeface="맑은 고딕"/>
              </a:rPr>
              <a:t>‘&lt;-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</a:rPr>
              <a:t>’ 사용</a:t>
            </a:r>
            <a:endParaRPr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72808" y="2943798"/>
            <a:ext cx="5508307" cy="1154162"/>
          </a:xfrm>
          <a:prstGeom prst="rect">
            <a:avLst/>
          </a:prstGeom>
          <a:solidFill>
            <a:srgbClr val="F1F1F1"/>
          </a:solidFill>
          <a:ln w="25907">
            <a:solidFill>
              <a:srgbClr val="31849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626"/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av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g 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&lt;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-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10</a:t>
            </a:r>
            <a:endParaRPr sz="15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57626"/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AV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G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&lt;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-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20</a:t>
            </a:r>
            <a:endParaRPr sz="15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57626"/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val.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a 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&lt;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-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15</a:t>
            </a:r>
            <a:endParaRPr sz="15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57626"/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val.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b 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&lt;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-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20</a:t>
            </a:r>
            <a:endParaRPr sz="15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57626">
              <a:spcBef>
                <a:spcPts val="34"/>
              </a:spcBef>
            </a:pP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val.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A 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&lt;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-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19</a:t>
            </a:r>
            <a:endParaRPr sz="15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2808" y="5049205"/>
            <a:ext cx="5508307" cy="461665"/>
          </a:xfrm>
          <a:prstGeom prst="rect">
            <a:avLst/>
          </a:prstGeom>
          <a:solidFill>
            <a:srgbClr val="F1F1F1"/>
          </a:solidFill>
          <a:ln w="25908">
            <a:solidFill>
              <a:srgbClr val="31849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626"/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var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2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&lt;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-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15</a:t>
            </a:r>
            <a:endParaRPr sz="15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57626"/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var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1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=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10</a:t>
            </a:r>
            <a:endParaRPr sz="1500">
              <a:solidFill>
                <a:prstClr val="black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614087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62" y="1052904"/>
            <a:ext cx="6418478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15" dirty="0"/>
              <a:t>Instal</a:t>
            </a:r>
            <a:r>
              <a:rPr spc="-8" dirty="0"/>
              <a:t>l</a:t>
            </a:r>
            <a:r>
              <a:rPr spc="-4" dirty="0"/>
              <a:t> </a:t>
            </a:r>
            <a:r>
              <a:rPr spc="-15" dirty="0"/>
              <a:t>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09268" y="1561830"/>
            <a:ext cx="2982753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700" indent="-257175">
              <a:buClr>
                <a:srgbClr val="99CCFF"/>
              </a:buClr>
              <a:buSzPct val="75000"/>
              <a:buFont typeface="Wingdings"/>
              <a:buChar char=""/>
              <a:tabLst>
                <a:tab pos="266700" algn="l"/>
              </a:tabLst>
            </a:pPr>
            <a:r>
              <a:rPr dirty="0">
                <a:solidFill>
                  <a:prstClr val="black"/>
                </a:solidFill>
                <a:latin typeface="맑은 고딕"/>
                <a:cs typeface="맑은 고딕"/>
                <a:hlinkClick r:id="rId3"/>
              </a:rPr>
              <a:t>https://</a:t>
            </a:r>
            <a:r>
              <a:rPr spc="-11" dirty="0">
                <a:solidFill>
                  <a:prstClr val="black"/>
                </a:solidFill>
                <a:latin typeface="맑은 고딕"/>
                <a:cs typeface="맑은 고딕"/>
                <a:hlinkClick r:id="rId3"/>
              </a:rPr>
              <a:t>w</a:t>
            </a:r>
            <a:r>
              <a:rPr spc="-4" dirty="0">
                <a:solidFill>
                  <a:prstClr val="black"/>
                </a:solidFill>
                <a:latin typeface="맑은 고딕"/>
                <a:cs typeface="맑은 고딕"/>
              </a:rPr>
              <a:t>w</a:t>
            </a:r>
            <a:r>
              <a:rPr spc="-8" dirty="0">
                <a:solidFill>
                  <a:prstClr val="black"/>
                </a:solidFill>
                <a:latin typeface="맑은 고딕"/>
                <a:cs typeface="맑은 고딕"/>
              </a:rPr>
              <a:t>w.</a:t>
            </a:r>
            <a:r>
              <a:rPr spc="-4" dirty="0">
                <a:solidFill>
                  <a:prstClr val="black"/>
                </a:solidFill>
                <a:latin typeface="맑은 고딕"/>
                <a:cs typeface="맑은 고딕"/>
              </a:rPr>
              <a:t>r-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  <a:hlinkClick r:id="rId4"/>
              </a:rPr>
              <a:t>project.org/</a:t>
            </a:r>
            <a:endParaRPr dirty="0"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29359" y="2186558"/>
            <a:ext cx="5743575" cy="31226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25933" y="2183129"/>
            <a:ext cx="5750719" cy="3129915"/>
          </a:xfrm>
          <a:custGeom>
            <a:avLst/>
            <a:gdLst/>
            <a:ahLst/>
            <a:cxnLst/>
            <a:rect l="l" t="t" r="r" b="b"/>
            <a:pathLst>
              <a:path w="7667625" h="4173220">
                <a:moveTo>
                  <a:pt x="0" y="4172712"/>
                </a:moveTo>
                <a:lnTo>
                  <a:pt x="7667244" y="4172712"/>
                </a:lnTo>
                <a:lnTo>
                  <a:pt x="7667244" y="0"/>
                </a:lnTo>
                <a:lnTo>
                  <a:pt x="0" y="0"/>
                </a:lnTo>
                <a:lnTo>
                  <a:pt x="0" y="4172712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463096" y="3483295"/>
            <a:ext cx="648176" cy="265271"/>
          </a:xfrm>
          <a:custGeom>
            <a:avLst/>
            <a:gdLst/>
            <a:ahLst/>
            <a:cxnLst/>
            <a:rect l="l" t="t" r="r" b="b"/>
            <a:pathLst>
              <a:path w="864234" h="353695">
                <a:moveTo>
                  <a:pt x="0" y="58927"/>
                </a:moveTo>
                <a:lnTo>
                  <a:pt x="14622" y="20100"/>
                </a:lnTo>
                <a:lnTo>
                  <a:pt x="50722" y="568"/>
                </a:lnTo>
                <a:lnTo>
                  <a:pt x="805180" y="0"/>
                </a:lnTo>
                <a:lnTo>
                  <a:pt x="819547" y="1768"/>
                </a:lnTo>
                <a:lnTo>
                  <a:pt x="853237" y="24844"/>
                </a:lnTo>
                <a:lnTo>
                  <a:pt x="864108" y="294640"/>
                </a:lnTo>
                <a:lnTo>
                  <a:pt x="862339" y="309007"/>
                </a:lnTo>
                <a:lnTo>
                  <a:pt x="839263" y="342697"/>
                </a:lnTo>
                <a:lnTo>
                  <a:pt x="58927" y="353568"/>
                </a:lnTo>
                <a:lnTo>
                  <a:pt x="44560" y="351799"/>
                </a:lnTo>
                <a:lnTo>
                  <a:pt x="10870" y="328723"/>
                </a:lnTo>
                <a:lnTo>
                  <a:pt x="0" y="58927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338938" y="5765254"/>
            <a:ext cx="20955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/>
            <a:fld id="{81D60167-4931-47E6-BA6A-407CBD079E47}" type="slidenum">
              <a:rPr dirty="0">
                <a:solidFill>
                  <a:prstClr val="black"/>
                </a:solidFill>
              </a:rPr>
              <a:pPr marL="19050"/>
              <a:t>3</a:t>
            </a:fld>
            <a:endParaRPr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37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62" y="1052904"/>
            <a:ext cx="6418478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15" dirty="0"/>
              <a:t>R</a:t>
            </a:r>
            <a:r>
              <a:rPr spc="8" dirty="0"/>
              <a:t> </a:t>
            </a:r>
            <a:r>
              <a:rPr spc="-23" dirty="0"/>
              <a:t>기본사용</a:t>
            </a:r>
          </a:p>
        </p:txBody>
      </p:sp>
      <p:sp>
        <p:nvSpPr>
          <p:cNvPr id="3" name="object 3"/>
          <p:cNvSpPr/>
          <p:nvPr/>
        </p:nvSpPr>
        <p:spPr>
          <a:xfrm>
            <a:off x="1710502" y="1863664"/>
            <a:ext cx="5508307" cy="1910239"/>
          </a:xfrm>
          <a:custGeom>
            <a:avLst/>
            <a:gdLst/>
            <a:ahLst/>
            <a:cxnLst/>
            <a:rect l="l" t="t" r="r" b="b"/>
            <a:pathLst>
              <a:path w="7344409" h="2546985">
                <a:moveTo>
                  <a:pt x="0" y="2546604"/>
                </a:moveTo>
                <a:lnTo>
                  <a:pt x="7344156" y="2546604"/>
                </a:lnTo>
                <a:lnTo>
                  <a:pt x="7344156" y="0"/>
                </a:lnTo>
                <a:lnTo>
                  <a:pt x="0" y="0"/>
                </a:lnTo>
                <a:lnTo>
                  <a:pt x="0" y="2546604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10502" y="1863664"/>
            <a:ext cx="5508307" cy="1910239"/>
          </a:xfrm>
          <a:custGeom>
            <a:avLst/>
            <a:gdLst/>
            <a:ahLst/>
            <a:cxnLst/>
            <a:rect l="l" t="t" r="r" b="b"/>
            <a:pathLst>
              <a:path w="7344409" h="2546985">
                <a:moveTo>
                  <a:pt x="0" y="2546604"/>
                </a:moveTo>
                <a:lnTo>
                  <a:pt x="7344156" y="2546604"/>
                </a:lnTo>
                <a:lnTo>
                  <a:pt x="7344156" y="0"/>
                </a:lnTo>
                <a:lnTo>
                  <a:pt x="0" y="0"/>
                </a:lnTo>
                <a:lnTo>
                  <a:pt x="0" y="2546604"/>
                </a:lnTo>
                <a:close/>
              </a:path>
            </a:pathLst>
          </a:custGeom>
          <a:ln w="25908">
            <a:solidFill>
              <a:srgbClr val="318497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09268" y="1556121"/>
            <a:ext cx="6465570" cy="9348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8630" indent="-459581">
              <a:tabLst>
                <a:tab pos="266224" algn="l"/>
              </a:tabLst>
            </a:pPr>
            <a:r>
              <a:rPr sz="112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125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Note1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.</a:t>
            </a:r>
            <a:r>
              <a:rPr sz="1500" spc="-23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한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번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만들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어</a:t>
            </a:r>
            <a:r>
              <a:rPr sz="1500" spc="-19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사용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한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변수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는</a:t>
            </a:r>
            <a:r>
              <a:rPr sz="1500" spc="-19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R 을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종료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할</a:t>
            </a:r>
            <a:r>
              <a:rPr sz="1500" spc="-19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때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까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지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사라지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지</a:t>
            </a:r>
            <a:r>
              <a:rPr sz="1500" spc="-19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않는다</a:t>
            </a:r>
            <a:endParaRPr sz="1500">
              <a:solidFill>
                <a:prstClr val="black"/>
              </a:solidFill>
              <a:latin typeface="맑은 고딕"/>
              <a:cs typeface="맑은 고딕"/>
            </a:endParaRPr>
          </a:p>
          <a:p>
            <a:pPr>
              <a:spcBef>
                <a:spcPts val="43"/>
              </a:spcBef>
            </a:pPr>
            <a:endParaRPr sz="1575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468630"/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av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g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&lt;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-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10</a:t>
            </a:r>
            <a:endParaRPr sz="15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468630"/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AV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G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&lt;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-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20</a:t>
            </a:r>
            <a:endParaRPr sz="15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338938" y="5765254"/>
            <a:ext cx="20955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/>
            <a:fld id="{81D60167-4931-47E6-BA6A-407CBD079E47}" type="slidenum">
              <a:rPr dirty="0">
                <a:solidFill>
                  <a:prstClr val="black"/>
                </a:solidFill>
              </a:rPr>
              <a:pPr marL="19050"/>
              <a:t>30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9271" y="3412737"/>
            <a:ext cx="5195411" cy="882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8630"/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print(avg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)</a:t>
            </a:r>
            <a:endParaRPr sz="1500">
              <a:solidFill>
                <a:prstClr val="black"/>
              </a:solidFill>
              <a:latin typeface="Courier New"/>
              <a:cs typeface="Courier New"/>
            </a:endParaRPr>
          </a:p>
          <a:p>
            <a:endParaRPr sz="15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5"/>
              </a:spcBef>
            </a:pPr>
            <a:endParaRPr sz="1238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9525">
              <a:tabLst>
                <a:tab pos="266224" algn="l"/>
              </a:tabLst>
            </a:pPr>
            <a:r>
              <a:rPr sz="112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125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No</a:t>
            </a:r>
            <a:r>
              <a:rPr sz="1500" spc="4" dirty="0">
                <a:solidFill>
                  <a:prstClr val="black"/>
                </a:solidFill>
                <a:latin typeface="맑은 고딕"/>
                <a:cs typeface="맑은 고딕"/>
              </a:rPr>
              <a:t>t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e2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.</a:t>
            </a:r>
            <a:r>
              <a:rPr sz="1500" spc="-23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하나의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변수는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다양한</a:t>
            </a:r>
            <a:r>
              <a:rPr sz="1500" spc="-19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유형의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값을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저장할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수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있다</a:t>
            </a:r>
            <a:endParaRPr sz="1500"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10502" y="4381690"/>
            <a:ext cx="5508307" cy="923330"/>
          </a:xfrm>
          <a:prstGeom prst="rect">
            <a:avLst/>
          </a:prstGeom>
          <a:solidFill>
            <a:srgbClr val="F1F1F1"/>
          </a:solidFill>
          <a:ln w="25907">
            <a:solidFill>
              <a:srgbClr val="31849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626" marR="4510088"/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V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1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&lt;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-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10 V1</a:t>
            </a:r>
            <a:endParaRPr sz="15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57626" marR="3138488"/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V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1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&lt;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-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"Goo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d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Morning" V1</a:t>
            </a:r>
            <a:endParaRPr sz="15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752088" y="2484332"/>
          <a:ext cx="1309915" cy="9191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49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2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17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val.a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&lt;</a:t>
                      </a:r>
                      <a:r>
                        <a:rPr sz="1500" b="1" dirty="0">
                          <a:latin typeface="Courier New"/>
                          <a:cs typeface="Courier New"/>
                        </a:rPr>
                        <a:t>-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15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val.b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&lt;</a:t>
                      </a:r>
                      <a:r>
                        <a:rPr sz="1500" b="1" dirty="0">
                          <a:latin typeface="Courier New"/>
                          <a:cs typeface="Courier New"/>
                        </a:rPr>
                        <a:t>-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20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857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val.A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&lt;</a:t>
                      </a:r>
                      <a:r>
                        <a:rPr sz="1500" b="1" dirty="0">
                          <a:latin typeface="Courier New"/>
                          <a:cs typeface="Courier New"/>
                        </a:rPr>
                        <a:t>-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19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094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…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64244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62" y="1052904"/>
            <a:ext cx="6418478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15" dirty="0"/>
              <a:t>R</a:t>
            </a:r>
            <a:r>
              <a:rPr spc="8" dirty="0"/>
              <a:t> </a:t>
            </a:r>
            <a:r>
              <a:rPr spc="-23" dirty="0"/>
              <a:t>기본사용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09271" y="1568684"/>
            <a:ext cx="5298281" cy="27648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tabLst>
                <a:tab pos="266224" algn="l"/>
              </a:tabLst>
            </a:pPr>
            <a:r>
              <a:rPr sz="157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575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z="2100" spc="-15" dirty="0">
                <a:solidFill>
                  <a:prstClr val="black"/>
                </a:solidFill>
                <a:latin typeface="맑은 고딕"/>
                <a:cs typeface="맑은 고딕"/>
              </a:rPr>
              <a:t>R</a:t>
            </a:r>
            <a:r>
              <a:rPr sz="2100" spc="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26" dirty="0">
                <a:solidFill>
                  <a:prstClr val="black"/>
                </a:solidFill>
                <a:latin typeface="맑은 고딕"/>
                <a:cs typeface="맑은 고딕"/>
              </a:rPr>
              <a:t>에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서</a:t>
            </a:r>
            <a:r>
              <a:rPr sz="2100" spc="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26" dirty="0">
                <a:solidFill>
                  <a:prstClr val="black"/>
                </a:solidFill>
                <a:latin typeface="맑은 고딕"/>
                <a:cs typeface="맑은 고딕"/>
              </a:rPr>
              <a:t>사용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할</a:t>
            </a:r>
            <a:r>
              <a:rPr sz="2100" spc="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수</a:t>
            </a:r>
            <a:r>
              <a:rPr sz="2100" spc="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26" dirty="0">
                <a:solidFill>
                  <a:prstClr val="black"/>
                </a:solidFill>
                <a:latin typeface="맑은 고딕"/>
                <a:cs typeface="맑은 고딕"/>
              </a:rPr>
              <a:t>있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는</a:t>
            </a:r>
            <a:r>
              <a:rPr sz="2100" spc="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26" dirty="0">
                <a:solidFill>
                  <a:prstClr val="black"/>
                </a:solidFill>
                <a:latin typeface="맑은 고딕"/>
                <a:cs typeface="맑은 고딕"/>
              </a:rPr>
              <a:t>자료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형</a:t>
            </a:r>
            <a:r>
              <a:rPr sz="2100" spc="-11" dirty="0">
                <a:solidFill>
                  <a:prstClr val="black"/>
                </a:solidFill>
                <a:latin typeface="맑은 고딕"/>
                <a:cs typeface="맑은 고딕"/>
              </a:rPr>
              <a:t>(d</a:t>
            </a:r>
            <a:r>
              <a:rPr sz="2100" spc="-19" dirty="0">
                <a:solidFill>
                  <a:prstClr val="black"/>
                </a:solidFill>
                <a:latin typeface="맑은 고딕"/>
                <a:cs typeface="맑은 고딕"/>
              </a:rPr>
              <a:t>a</a:t>
            </a:r>
            <a:r>
              <a:rPr sz="2100" spc="-11" dirty="0">
                <a:solidFill>
                  <a:prstClr val="black"/>
                </a:solidFill>
                <a:latin typeface="맑은 고딕"/>
                <a:cs typeface="맑은 고딕"/>
              </a:rPr>
              <a:t>ta</a:t>
            </a:r>
            <a:r>
              <a:rPr sz="2100" spc="-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11" dirty="0">
                <a:solidFill>
                  <a:prstClr val="black"/>
                </a:solidFill>
                <a:latin typeface="맑은 고딕"/>
                <a:cs typeface="맑은 고딕"/>
              </a:rPr>
              <a:t>type)</a:t>
            </a:r>
            <a:endParaRPr sz="2100" dirty="0">
              <a:solidFill>
                <a:prstClr val="black"/>
              </a:solidFill>
              <a:latin typeface="맑은 고딕"/>
              <a:cs typeface="맑은 고딕"/>
            </a:endParaRPr>
          </a:p>
          <a:p>
            <a:pPr marL="352425">
              <a:spcBef>
                <a:spcPts val="435"/>
              </a:spcBef>
            </a:pPr>
            <a:r>
              <a:rPr sz="1350" dirty="0">
                <a:solidFill>
                  <a:srgbClr val="46B5CF"/>
                </a:solidFill>
                <a:latin typeface="Wingdings"/>
                <a:cs typeface="Wingdings"/>
              </a:rPr>
              <a:t></a:t>
            </a:r>
            <a:r>
              <a:rPr sz="1350" spc="150" dirty="0">
                <a:solidFill>
                  <a:srgbClr val="46B5CF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</a:rPr>
              <a:t>숫자</a:t>
            </a:r>
            <a:r>
              <a:rPr spc="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pc="-8" dirty="0">
                <a:solidFill>
                  <a:prstClr val="black"/>
                </a:solidFill>
                <a:latin typeface="맑은 고딕"/>
                <a:cs typeface="맑은 고딕"/>
              </a:rPr>
              <a:t>: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pc="-8" dirty="0">
                <a:solidFill>
                  <a:prstClr val="black"/>
                </a:solidFill>
                <a:latin typeface="맑은 고딕"/>
                <a:cs typeface="맑은 고딕"/>
              </a:rPr>
              <a:t>1,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pc="-11" dirty="0">
                <a:solidFill>
                  <a:prstClr val="black"/>
                </a:solidFill>
                <a:latin typeface="맑은 고딕"/>
                <a:cs typeface="맑은 고딕"/>
              </a:rPr>
              <a:t>456,</a:t>
            </a:r>
            <a:r>
              <a:rPr spc="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pc="-4" dirty="0">
                <a:solidFill>
                  <a:prstClr val="black"/>
                </a:solidFill>
                <a:latin typeface="맑은 고딕"/>
                <a:cs typeface="맑은 고딕"/>
              </a:rPr>
              <a:t>-</a:t>
            </a:r>
            <a:r>
              <a:rPr spc="-11" dirty="0">
                <a:solidFill>
                  <a:prstClr val="black"/>
                </a:solidFill>
                <a:latin typeface="맑은 고딕"/>
                <a:cs typeface="맑은 고딕"/>
              </a:rPr>
              <a:t>123,</a:t>
            </a:r>
            <a:r>
              <a:rPr spc="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pc="-11" dirty="0">
                <a:solidFill>
                  <a:prstClr val="black"/>
                </a:solidFill>
                <a:latin typeface="맑은 고딕"/>
                <a:cs typeface="맑은 고딕"/>
              </a:rPr>
              <a:t>2.15</a:t>
            </a:r>
            <a:endParaRPr dirty="0">
              <a:solidFill>
                <a:prstClr val="black"/>
              </a:solidFill>
              <a:latin typeface="맑은 고딕"/>
              <a:cs typeface="맑은 고딕"/>
            </a:endParaRPr>
          </a:p>
          <a:p>
            <a:pPr marL="352425">
              <a:spcBef>
                <a:spcPts val="431"/>
              </a:spcBef>
            </a:pPr>
            <a:r>
              <a:rPr sz="1350" dirty="0">
                <a:solidFill>
                  <a:srgbClr val="46B5CF"/>
                </a:solidFill>
                <a:latin typeface="Wingdings"/>
                <a:cs typeface="Wingdings"/>
              </a:rPr>
              <a:t></a:t>
            </a:r>
            <a:r>
              <a:rPr sz="1350" spc="150" dirty="0">
                <a:solidFill>
                  <a:srgbClr val="46B5CF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</a:rPr>
              <a:t>문자</a:t>
            </a:r>
            <a:r>
              <a:rPr spc="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</a:rPr>
              <a:t>: “a”,</a:t>
            </a:r>
            <a:r>
              <a:rPr spc="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</a:rPr>
              <a:t>“b”,</a:t>
            </a:r>
            <a:r>
              <a:rPr spc="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</a:rPr>
              <a:t>“c”, “hello”, “good”</a:t>
            </a:r>
          </a:p>
          <a:p>
            <a:pPr marL="352425">
              <a:spcBef>
                <a:spcPts val="431"/>
              </a:spcBef>
              <a:tabLst>
                <a:tab pos="3075146" algn="l"/>
              </a:tabLst>
            </a:pPr>
            <a:r>
              <a:rPr sz="1350" dirty="0">
                <a:solidFill>
                  <a:srgbClr val="46B5CF"/>
                </a:solidFill>
                <a:latin typeface="Wingdings"/>
                <a:cs typeface="Wingdings"/>
              </a:rPr>
              <a:t></a:t>
            </a:r>
            <a:r>
              <a:rPr sz="1350" spc="150" dirty="0">
                <a:solidFill>
                  <a:srgbClr val="46B5CF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</a:rPr>
              <a:t>논리형</a:t>
            </a:r>
            <a:r>
              <a:rPr spc="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pc="-8" dirty="0">
                <a:solidFill>
                  <a:prstClr val="black"/>
                </a:solidFill>
                <a:latin typeface="맑은 고딕"/>
                <a:cs typeface="맑은 고딕"/>
              </a:rPr>
              <a:t>: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pc="-11" dirty="0">
                <a:solidFill>
                  <a:prstClr val="black"/>
                </a:solidFill>
                <a:latin typeface="맑은 고딕"/>
                <a:cs typeface="맑은 고딕"/>
              </a:rPr>
              <a:t>TRUE,</a:t>
            </a:r>
            <a:r>
              <a:rPr spc="-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pc="-11" dirty="0">
                <a:solidFill>
                  <a:prstClr val="black"/>
                </a:solidFill>
                <a:latin typeface="맑은 고딕"/>
                <a:cs typeface="맑은 고딕"/>
              </a:rPr>
              <a:t>FALS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</a:rPr>
              <a:t>E	</a:t>
            </a:r>
            <a:r>
              <a:rPr spc="-8" dirty="0">
                <a:solidFill>
                  <a:srgbClr val="006FC0"/>
                </a:solidFill>
                <a:latin typeface="맑은 고딕"/>
                <a:cs typeface="맑은 고딕"/>
              </a:rPr>
              <a:t>(</a:t>
            </a:r>
            <a:r>
              <a:rPr dirty="0">
                <a:solidFill>
                  <a:srgbClr val="006FC0"/>
                </a:solidFill>
                <a:latin typeface="맑은 고딕"/>
                <a:cs typeface="맑은 고딕"/>
              </a:rPr>
              <a:t>반드시</a:t>
            </a:r>
            <a:r>
              <a:rPr spc="8" dirty="0">
                <a:solidFill>
                  <a:srgbClr val="006FC0"/>
                </a:solidFill>
                <a:latin typeface="맑은 고딕"/>
                <a:cs typeface="맑은 고딕"/>
              </a:rPr>
              <a:t> </a:t>
            </a:r>
            <a:r>
              <a:rPr dirty="0">
                <a:solidFill>
                  <a:srgbClr val="006FC0"/>
                </a:solidFill>
                <a:latin typeface="맑은 고딕"/>
                <a:cs typeface="맑은 고딕"/>
              </a:rPr>
              <a:t>대문자</a:t>
            </a:r>
            <a:r>
              <a:rPr spc="-8" dirty="0">
                <a:solidFill>
                  <a:srgbClr val="006FC0"/>
                </a:solidFill>
                <a:latin typeface="맑은 고딕"/>
                <a:cs typeface="맑은 고딕"/>
              </a:rPr>
              <a:t>)</a:t>
            </a:r>
            <a:endParaRPr dirty="0">
              <a:solidFill>
                <a:prstClr val="black"/>
              </a:solidFill>
              <a:latin typeface="맑은 고딕"/>
              <a:cs typeface="맑은 고딕"/>
            </a:endParaRPr>
          </a:p>
          <a:p>
            <a:pPr marL="352425">
              <a:spcBef>
                <a:spcPts val="431"/>
              </a:spcBef>
            </a:pPr>
            <a:r>
              <a:rPr sz="1350" dirty="0">
                <a:solidFill>
                  <a:srgbClr val="46B5CF"/>
                </a:solidFill>
                <a:latin typeface="Wingdings"/>
                <a:cs typeface="Wingdings"/>
              </a:rPr>
              <a:t></a:t>
            </a:r>
            <a:r>
              <a:rPr sz="1350" spc="150" dirty="0">
                <a:solidFill>
                  <a:srgbClr val="46B5CF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</a:rPr>
              <a:t>특수한</a:t>
            </a:r>
            <a:r>
              <a:rPr spc="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</a:rPr>
              <a:t>값</a:t>
            </a:r>
          </a:p>
          <a:p>
            <a:pPr marL="695325">
              <a:spcBef>
                <a:spcPts val="371"/>
              </a:spcBef>
            </a:pPr>
            <a:r>
              <a:rPr sz="112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125" dirty="0">
                <a:solidFill>
                  <a:srgbClr val="99CCFF"/>
                </a:solidFill>
                <a:latin typeface="Times New Roman"/>
                <a:cs typeface="Times New Roman"/>
              </a:rPr>
              <a:t> </a:t>
            </a:r>
            <a:r>
              <a:rPr sz="1125" spc="-53" dirty="0">
                <a:solidFill>
                  <a:srgbClr val="99CCFF"/>
                </a:solidFill>
                <a:latin typeface="Times New Roman"/>
                <a:cs typeface="Times New Roman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NUL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L</a:t>
            </a:r>
            <a:r>
              <a:rPr sz="1500" spc="-19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: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비어있는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값.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자료형도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없고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길이도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0</a:t>
            </a:r>
          </a:p>
          <a:p>
            <a:pPr marL="866775" indent="-171450">
              <a:spcBef>
                <a:spcPts val="360"/>
              </a:spcBef>
              <a:buClr>
                <a:srgbClr val="99CCFF"/>
              </a:buClr>
              <a:buSzPct val="75000"/>
              <a:buFont typeface="Wingdings"/>
              <a:buChar char=""/>
              <a:tabLst>
                <a:tab pos="867251" algn="l"/>
              </a:tabLst>
            </a:pP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N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A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: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 결측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값</a:t>
            </a:r>
            <a:r>
              <a:rPr sz="1500" spc="-19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(mi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s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s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i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n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g</a:t>
            </a:r>
            <a:r>
              <a:rPr sz="1500" spc="-23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va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l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ue)</a:t>
            </a:r>
            <a:endParaRPr sz="1500" dirty="0">
              <a:solidFill>
                <a:prstClr val="black"/>
              </a:solidFill>
              <a:latin typeface="맑은 고딕"/>
              <a:cs typeface="맑은 고딕"/>
            </a:endParaRPr>
          </a:p>
          <a:p>
            <a:pPr marL="695325">
              <a:spcBef>
                <a:spcPts val="360"/>
              </a:spcBef>
            </a:pPr>
            <a:r>
              <a:rPr sz="112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125" dirty="0">
                <a:solidFill>
                  <a:srgbClr val="99CCFF"/>
                </a:solidFill>
                <a:latin typeface="Times New Roman"/>
                <a:cs typeface="Times New Roman"/>
              </a:rPr>
              <a:t> </a:t>
            </a:r>
            <a:r>
              <a:rPr sz="1125" spc="-53" dirty="0">
                <a:solidFill>
                  <a:srgbClr val="99CCFF"/>
                </a:solidFill>
                <a:latin typeface="Times New Roman"/>
                <a:cs typeface="Times New Roman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Na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N</a:t>
            </a:r>
            <a:r>
              <a:rPr sz="1500" spc="-19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: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수학적으로</a:t>
            </a:r>
            <a:r>
              <a:rPr sz="1500" spc="-23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정의가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불가능한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값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(예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: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 srq</a:t>
            </a:r>
            <a:r>
              <a:rPr sz="1500" spc="4" dirty="0">
                <a:solidFill>
                  <a:prstClr val="black"/>
                </a:solidFill>
                <a:latin typeface="맑은 고딕"/>
                <a:cs typeface="맑은 고딕"/>
              </a:rPr>
              <a:t>t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(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-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3))</a:t>
            </a:r>
          </a:p>
          <a:p>
            <a:pPr marL="695325">
              <a:spcBef>
                <a:spcPts val="360"/>
              </a:spcBef>
            </a:pPr>
            <a:r>
              <a:rPr sz="112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125" dirty="0">
                <a:solidFill>
                  <a:srgbClr val="99CCFF"/>
                </a:solidFill>
                <a:latin typeface="Times New Roman"/>
                <a:cs typeface="Times New Roman"/>
              </a:rPr>
              <a:t> </a:t>
            </a:r>
            <a:r>
              <a:rPr sz="1125" spc="-53" dirty="0">
                <a:solidFill>
                  <a:srgbClr val="99CC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In</a:t>
            </a:r>
            <a:r>
              <a:rPr sz="1500" spc="4" dirty="0">
                <a:solidFill>
                  <a:prstClr val="black"/>
                </a:solidFill>
                <a:latin typeface="맑은 고딕"/>
                <a:cs typeface="맑은 고딕"/>
              </a:rPr>
              <a:t>f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,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-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in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f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: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양의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무한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대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,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음의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무한대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338938" y="5765254"/>
            <a:ext cx="20955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/>
            <a:fld id="{81D60167-4931-47E6-BA6A-407CBD079E47}" type="slidenum">
              <a:rPr dirty="0">
                <a:solidFill>
                  <a:prstClr val="black"/>
                </a:solidFill>
              </a:rPr>
              <a:pPr marL="19050"/>
              <a:t>31</a:t>
            </a:fld>
            <a:endParaRPr dirty="0">
              <a:solidFill>
                <a:prstClr val="black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3" y="4506044"/>
            <a:ext cx="1964821" cy="135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15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62" y="1052904"/>
            <a:ext cx="6418478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15" dirty="0"/>
              <a:t>R</a:t>
            </a:r>
            <a:r>
              <a:rPr spc="8" dirty="0"/>
              <a:t> </a:t>
            </a:r>
            <a:r>
              <a:rPr spc="-23" dirty="0"/>
              <a:t>기본사용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338938" y="5765254"/>
            <a:ext cx="20955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/>
            <a:fld id="{81D60167-4931-47E6-BA6A-407CBD079E47}" type="slidenum">
              <a:rPr dirty="0">
                <a:solidFill>
                  <a:prstClr val="black"/>
                </a:solidFill>
              </a:rPr>
              <a:pPr marL="19050"/>
              <a:t>32</a:t>
            </a:fld>
            <a:endParaRPr dirty="0">
              <a:solidFill>
                <a:prstClr val="black"/>
              </a:solidFill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63089" y="1927097"/>
          <a:ext cx="5508115" cy="8298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9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257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9804"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A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25908">
                      <a:solidFill>
                        <a:srgbClr val="318497"/>
                      </a:solidFill>
                      <a:prstDash val="solid"/>
                    </a:lnL>
                    <a:lnT w="25908">
                      <a:solidFill>
                        <a:srgbClr val="318497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&lt;</a:t>
                      </a:r>
                      <a:r>
                        <a:rPr sz="1500" b="1" dirty="0">
                          <a:latin typeface="Courier New"/>
                          <a:cs typeface="Courier New"/>
                        </a:rPr>
                        <a:t>-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T w="25908">
                      <a:solidFill>
                        <a:srgbClr val="318497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10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25908">
                      <a:solidFill>
                        <a:srgbClr val="318497"/>
                      </a:solidFill>
                      <a:prstDash val="solid"/>
                    </a:lnR>
                    <a:lnT w="25908">
                      <a:solidFill>
                        <a:srgbClr val="318497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65"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B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25908">
                      <a:solidFill>
                        <a:srgbClr val="318497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&lt;-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"Good"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25908">
                      <a:solidFill>
                        <a:srgbClr val="318497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349"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C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25908">
                      <a:solidFill>
                        <a:srgbClr val="318497"/>
                      </a:solidFill>
                      <a:prstDash val="solid"/>
                    </a:lnL>
                    <a:lnB w="25908">
                      <a:solidFill>
                        <a:srgbClr val="318497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&lt;-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25908">
                      <a:solidFill>
                        <a:srgbClr val="318497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NULL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25908">
                      <a:solidFill>
                        <a:srgbClr val="318497"/>
                      </a:solidFill>
                      <a:prstDash val="solid"/>
                    </a:lnR>
                    <a:lnB w="25908">
                      <a:solidFill>
                        <a:srgbClr val="318497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015" y="3345360"/>
            <a:ext cx="5599568" cy="151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432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62" y="1052904"/>
            <a:ext cx="6418478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8" dirty="0"/>
              <a:t>[</a:t>
            </a:r>
            <a:r>
              <a:rPr spc="-23" dirty="0"/>
              <a:t>연습</a:t>
            </a:r>
            <a:r>
              <a:rPr spc="8" dirty="0"/>
              <a:t> </a:t>
            </a:r>
            <a:r>
              <a:rPr spc="-15" dirty="0"/>
              <a:t>2]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338938" y="5765254"/>
            <a:ext cx="20955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/>
            <a:fld id="{81D60167-4931-47E6-BA6A-407CBD079E47}" type="slidenum">
              <a:rPr dirty="0">
                <a:solidFill>
                  <a:prstClr val="black"/>
                </a:solidFill>
              </a:rPr>
              <a:pPr marL="19050"/>
              <a:t>33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09268" y="1559544"/>
            <a:ext cx="6258401" cy="12644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tabLst>
                <a:tab pos="266224" algn="l"/>
              </a:tabLst>
            </a:pPr>
            <a:r>
              <a:rPr sz="1350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350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pc="-8" dirty="0">
                <a:solidFill>
                  <a:prstClr val="black"/>
                </a:solidFill>
                <a:latin typeface="맑은 고딕"/>
                <a:cs typeface="맑은 고딕"/>
              </a:rPr>
              <a:t>(</a:t>
            </a:r>
            <a:r>
              <a:rPr spc="-4" dirty="0">
                <a:solidFill>
                  <a:prstClr val="black"/>
                </a:solidFill>
                <a:latin typeface="맑은 고딕"/>
                <a:cs typeface="맑은 고딕"/>
              </a:rPr>
              <a:t>문제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</a:rPr>
              <a:t>1)</a:t>
            </a:r>
            <a:r>
              <a:rPr spc="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pc="-4" dirty="0">
                <a:solidFill>
                  <a:prstClr val="black"/>
                </a:solidFill>
                <a:latin typeface="맑은 고딕"/>
                <a:cs typeface="맑은 고딕"/>
              </a:rPr>
              <a:t>1차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</a:rPr>
              <a:t>식 </a:t>
            </a:r>
            <a:r>
              <a:rPr b="1" dirty="0">
                <a:solidFill>
                  <a:prstClr val="black"/>
                </a:solidFill>
                <a:latin typeface="Times New Roman"/>
                <a:cs typeface="Times New Roman"/>
              </a:rPr>
              <a:t>y</a:t>
            </a:r>
            <a:r>
              <a:rPr b="1" spc="-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b="1" dirty="0">
                <a:solidFill>
                  <a:prstClr val="black"/>
                </a:solidFill>
                <a:latin typeface="Times New Roman"/>
                <a:cs typeface="Times New Roman"/>
              </a:rPr>
              <a:t>=</a:t>
            </a:r>
            <a:r>
              <a:rPr b="1" spc="-4" dirty="0">
                <a:solidFill>
                  <a:prstClr val="black"/>
                </a:solidFill>
                <a:latin typeface="Times New Roman"/>
                <a:cs typeface="Times New Roman"/>
              </a:rPr>
              <a:t> 3</a:t>
            </a:r>
            <a:r>
              <a:rPr b="1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b="1" spc="-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b="1" dirty="0">
                <a:solidFill>
                  <a:prstClr val="black"/>
                </a:solidFill>
                <a:latin typeface="Times New Roman"/>
                <a:cs typeface="Times New Roman"/>
              </a:rPr>
              <a:t>+</a:t>
            </a:r>
            <a:r>
              <a:rPr b="1" spc="-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b="1" dirty="0">
                <a:solidFill>
                  <a:prstClr val="black"/>
                </a:solidFill>
                <a:latin typeface="Times New Roman"/>
                <a:cs typeface="Times New Roman"/>
              </a:rPr>
              <a:t>4</a:t>
            </a:r>
            <a:r>
              <a:rPr b="1" spc="1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</a:rPr>
              <a:t>를 </a:t>
            </a:r>
            <a:r>
              <a:rPr spc="-4" dirty="0">
                <a:solidFill>
                  <a:prstClr val="black"/>
                </a:solidFill>
                <a:latin typeface="맑은 고딕"/>
                <a:cs typeface="맑은 고딕"/>
              </a:rPr>
              <a:t>R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</a:rPr>
              <a:t>을 이용하여 </a:t>
            </a:r>
            <a:r>
              <a:rPr spc="-4" dirty="0">
                <a:solidFill>
                  <a:prstClr val="black"/>
                </a:solidFill>
                <a:latin typeface="맑은 고딕"/>
                <a:cs typeface="맑은 고딕"/>
              </a:rPr>
              <a:t>해결하고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</a:rPr>
              <a:t>자</a:t>
            </a:r>
            <a:r>
              <a:rPr spc="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pc="-4" dirty="0">
                <a:solidFill>
                  <a:prstClr val="black"/>
                </a:solidFill>
                <a:latin typeface="맑은 고딕"/>
                <a:cs typeface="맑은 고딕"/>
              </a:rPr>
              <a:t>한다</a:t>
            </a:r>
            <a:r>
              <a:rPr spc="-8" dirty="0">
                <a:solidFill>
                  <a:prstClr val="black"/>
                </a:solidFill>
                <a:latin typeface="맑은 고딕"/>
                <a:cs typeface="맑은 고딕"/>
              </a:rPr>
              <a:t>.</a:t>
            </a:r>
            <a:endParaRPr dirty="0">
              <a:solidFill>
                <a:prstClr val="black"/>
              </a:solidFill>
              <a:latin typeface="맑은 고딕"/>
              <a:cs typeface="맑은 고딕"/>
            </a:endParaRPr>
          </a:p>
          <a:p>
            <a:pPr marL="362903" indent="-353854">
              <a:spcBef>
                <a:spcPts val="450"/>
              </a:spcBef>
              <a:tabLst>
                <a:tab pos="266224" algn="l"/>
              </a:tabLst>
            </a:pPr>
            <a:r>
              <a:rPr sz="1350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350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pc="-11" dirty="0">
                <a:solidFill>
                  <a:prstClr val="black"/>
                </a:solidFill>
                <a:latin typeface="맑은 고딕"/>
                <a:cs typeface="맑은 고딕"/>
              </a:rPr>
              <a:t>x</a:t>
            </a:r>
            <a:r>
              <a:rPr spc="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</a:rPr>
              <a:t>가</a:t>
            </a:r>
            <a:r>
              <a:rPr spc="-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pc="-8" dirty="0">
                <a:solidFill>
                  <a:prstClr val="black"/>
                </a:solidFill>
                <a:latin typeface="맑은 고딕"/>
                <a:cs typeface="맑은 고딕"/>
              </a:rPr>
              <a:t>5,</a:t>
            </a:r>
            <a:r>
              <a:rPr spc="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pc="-8" dirty="0">
                <a:solidFill>
                  <a:prstClr val="black"/>
                </a:solidFill>
                <a:latin typeface="맑은 고딕"/>
                <a:cs typeface="맑은 고딕"/>
              </a:rPr>
              <a:t>6,</a:t>
            </a:r>
            <a:r>
              <a:rPr spc="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pc="-11" dirty="0">
                <a:solidFill>
                  <a:prstClr val="black"/>
                </a:solidFill>
                <a:latin typeface="맑은 고딕"/>
                <a:cs typeface="맑은 고딕"/>
              </a:rPr>
              <a:t>8</a:t>
            </a:r>
            <a:r>
              <a:rPr spc="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</a:rPr>
              <a:t>일</a:t>
            </a:r>
            <a:r>
              <a:rPr spc="-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</a:rPr>
              <a:t>때</a:t>
            </a:r>
            <a:r>
              <a:rPr spc="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pc="-11" dirty="0">
                <a:solidFill>
                  <a:prstClr val="black"/>
                </a:solidFill>
                <a:latin typeface="맑은 고딕"/>
                <a:cs typeface="맑은 고딕"/>
              </a:rPr>
              <a:t>y</a:t>
            </a:r>
            <a:r>
              <a:rPr spc="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</a:rPr>
              <a:t>값을</a:t>
            </a:r>
            <a:r>
              <a:rPr spc="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</a:rPr>
              <a:t>각각</a:t>
            </a:r>
            <a:r>
              <a:rPr spc="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</a:rPr>
              <a:t>구하시오</a:t>
            </a:r>
            <a:r>
              <a:rPr spc="-8" dirty="0">
                <a:solidFill>
                  <a:prstClr val="black"/>
                </a:solidFill>
                <a:latin typeface="맑은 고딕"/>
                <a:cs typeface="맑은 고딕"/>
              </a:rPr>
              <a:t>.</a:t>
            </a:r>
            <a:endParaRPr dirty="0">
              <a:solidFill>
                <a:prstClr val="black"/>
              </a:solidFill>
              <a:latin typeface="맑은 고딕"/>
              <a:cs typeface="맑은 고딕"/>
            </a:endParaRPr>
          </a:p>
          <a:p>
            <a:pPr>
              <a:spcBef>
                <a:spcPts val="23"/>
              </a:spcBef>
            </a:pPr>
            <a:endParaRPr sz="24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62903"/>
            <a:r>
              <a:rPr dirty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Times New Roman"/>
              </a:rPr>
              <a:t>(</a:t>
            </a:r>
            <a:r>
              <a:rPr dirty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해</a:t>
            </a:r>
            <a:r>
              <a:rPr spc="-4" dirty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답</a:t>
            </a:r>
            <a:r>
              <a:rPr dirty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Times New Roman"/>
              </a:rPr>
              <a:t>)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647065" y="2932937"/>
          <a:ext cx="5508115" cy="23970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9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7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113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7500"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x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25908">
                      <a:solidFill>
                        <a:srgbClr val="318497"/>
                      </a:solidFill>
                      <a:prstDash val="solid"/>
                    </a:lnL>
                    <a:lnT w="25908">
                      <a:solidFill>
                        <a:srgbClr val="318497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&lt;</a:t>
                      </a:r>
                      <a:r>
                        <a:rPr sz="1500" b="1" dirty="0">
                          <a:latin typeface="Courier New"/>
                          <a:cs typeface="Courier New"/>
                        </a:rPr>
                        <a:t>-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T w="25908">
                      <a:solidFill>
                        <a:srgbClr val="318497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5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T w="25908">
                      <a:solidFill>
                        <a:srgbClr val="318497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 gridSpan="3">
                  <a:txBody>
                    <a:bodyPr/>
                    <a:lstStyle/>
                    <a:p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25908">
                      <a:solidFill>
                        <a:srgbClr val="318497"/>
                      </a:solidFill>
                      <a:prstDash val="solid"/>
                    </a:lnR>
                    <a:lnT w="25908">
                      <a:solidFill>
                        <a:srgbClr val="318497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y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25908">
                      <a:solidFill>
                        <a:srgbClr val="318497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&lt;</a:t>
                      </a:r>
                      <a:r>
                        <a:rPr sz="1500" b="1" dirty="0">
                          <a:latin typeface="Courier New"/>
                          <a:cs typeface="Courier New"/>
                        </a:rPr>
                        <a:t>-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3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*</a:t>
                      </a:r>
                      <a:r>
                        <a:rPr sz="1500" b="1" spc="-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b="1" dirty="0">
                          <a:latin typeface="Courier New"/>
                          <a:cs typeface="Courier New"/>
                        </a:rPr>
                        <a:t>x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+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4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25908">
                      <a:solidFill>
                        <a:srgbClr val="318497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y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25908">
                      <a:solidFill>
                        <a:srgbClr val="318497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25908">
                      <a:solidFill>
                        <a:srgbClr val="318497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809"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x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25908">
                      <a:solidFill>
                        <a:srgbClr val="318497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&lt;</a:t>
                      </a:r>
                      <a:r>
                        <a:rPr sz="1500" b="1" dirty="0">
                          <a:latin typeface="Courier New"/>
                          <a:cs typeface="Courier New"/>
                        </a:rPr>
                        <a:t>-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6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25908">
                      <a:solidFill>
                        <a:srgbClr val="318497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65"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y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25908">
                      <a:solidFill>
                        <a:srgbClr val="318497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&lt;</a:t>
                      </a:r>
                      <a:r>
                        <a:rPr sz="1500" b="1" dirty="0">
                          <a:latin typeface="Courier New"/>
                          <a:cs typeface="Courier New"/>
                        </a:rPr>
                        <a:t>-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3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*</a:t>
                      </a:r>
                      <a:r>
                        <a:rPr sz="1500" b="1" spc="-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b="1" dirty="0">
                          <a:latin typeface="Courier New"/>
                          <a:cs typeface="Courier New"/>
                        </a:rPr>
                        <a:t>x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+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4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25908">
                      <a:solidFill>
                        <a:srgbClr val="318497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y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25908">
                      <a:solidFill>
                        <a:srgbClr val="318497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25908">
                      <a:solidFill>
                        <a:srgbClr val="318497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x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25908">
                      <a:solidFill>
                        <a:srgbClr val="318497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&lt;</a:t>
                      </a:r>
                      <a:r>
                        <a:rPr sz="1500" b="1" dirty="0">
                          <a:latin typeface="Courier New"/>
                          <a:cs typeface="Courier New"/>
                        </a:rPr>
                        <a:t>-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8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25908">
                      <a:solidFill>
                        <a:srgbClr val="318497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848"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y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25908">
                      <a:solidFill>
                        <a:srgbClr val="318497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&lt;</a:t>
                      </a:r>
                      <a:r>
                        <a:rPr sz="1500" b="1" dirty="0">
                          <a:latin typeface="Courier New"/>
                          <a:cs typeface="Courier New"/>
                        </a:rPr>
                        <a:t>-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3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*</a:t>
                      </a:r>
                      <a:r>
                        <a:rPr sz="1500" b="1" spc="-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b="1" dirty="0">
                          <a:latin typeface="Courier New"/>
                          <a:cs typeface="Courier New"/>
                        </a:rPr>
                        <a:t>x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+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4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25908">
                      <a:solidFill>
                        <a:srgbClr val="318497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8816"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y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25908">
                      <a:solidFill>
                        <a:srgbClr val="318497"/>
                      </a:solidFill>
                      <a:prstDash val="solid"/>
                    </a:lnL>
                    <a:lnB w="25908">
                      <a:solidFill>
                        <a:srgbClr val="318497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25908">
                      <a:solidFill>
                        <a:srgbClr val="318497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25908">
                      <a:solidFill>
                        <a:srgbClr val="318497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25908">
                      <a:solidFill>
                        <a:srgbClr val="318497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25908">
                      <a:solidFill>
                        <a:srgbClr val="318497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25908">
                      <a:solidFill>
                        <a:srgbClr val="318497"/>
                      </a:solidFill>
                      <a:prstDash val="solid"/>
                    </a:lnR>
                    <a:lnB w="25908">
                      <a:solidFill>
                        <a:srgbClr val="318497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98851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62" y="1052904"/>
            <a:ext cx="6418478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8" dirty="0"/>
              <a:t>[</a:t>
            </a:r>
            <a:r>
              <a:rPr spc="-23" dirty="0"/>
              <a:t>연습</a:t>
            </a:r>
            <a:r>
              <a:rPr spc="8" dirty="0"/>
              <a:t> </a:t>
            </a:r>
            <a:r>
              <a:rPr spc="-15" dirty="0"/>
              <a:t>2]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338938" y="5765254"/>
            <a:ext cx="20955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/>
            <a:fld id="{81D60167-4931-47E6-BA6A-407CBD079E47}" type="slidenum">
              <a:rPr dirty="0">
                <a:solidFill>
                  <a:prstClr val="black"/>
                </a:solidFill>
              </a:rPr>
              <a:pPr marL="19050"/>
              <a:t>34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09268" y="1561829"/>
            <a:ext cx="644175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tabLst>
                <a:tab pos="266224" algn="l"/>
              </a:tabLst>
            </a:pPr>
            <a:r>
              <a:rPr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pc="-8" dirty="0">
                <a:solidFill>
                  <a:prstClr val="black"/>
                </a:solidFill>
                <a:latin typeface="맑은 고딕"/>
                <a:cs typeface="맑은 고딕"/>
              </a:rPr>
              <a:t>(</a:t>
            </a:r>
            <a:r>
              <a:rPr spc="-4" dirty="0">
                <a:solidFill>
                  <a:prstClr val="black"/>
                </a:solidFill>
                <a:latin typeface="맑은 고딕"/>
                <a:cs typeface="맑은 고딕"/>
              </a:rPr>
              <a:t>문제2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</a:rPr>
              <a:t>)</a:t>
            </a:r>
            <a:r>
              <a:rPr spc="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pc="-4" dirty="0">
                <a:solidFill>
                  <a:prstClr val="black"/>
                </a:solidFill>
                <a:latin typeface="맑은 고딕"/>
                <a:cs typeface="맑은 고딕"/>
              </a:rPr>
              <a:t>원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</a:rPr>
              <a:t>의 </a:t>
            </a:r>
            <a:r>
              <a:rPr spc="-4" dirty="0">
                <a:solidFill>
                  <a:prstClr val="black"/>
                </a:solidFill>
                <a:latin typeface="맑은 고딕"/>
                <a:cs typeface="맑은 고딕"/>
              </a:rPr>
              <a:t>넓이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</a:rPr>
              <a:t>를</a:t>
            </a:r>
            <a:r>
              <a:rPr spc="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pc="-4" dirty="0">
                <a:solidFill>
                  <a:prstClr val="black"/>
                </a:solidFill>
                <a:latin typeface="맑은 고딕"/>
                <a:cs typeface="맑은 고딕"/>
              </a:rPr>
              <a:t>구하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</a:rPr>
              <a:t>는 </a:t>
            </a:r>
            <a:r>
              <a:rPr spc="-4" dirty="0">
                <a:solidFill>
                  <a:prstClr val="black"/>
                </a:solidFill>
                <a:latin typeface="맑은 고딕"/>
                <a:cs typeface="맑은 고딕"/>
              </a:rPr>
              <a:t>식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</a:rPr>
              <a:t>을</a:t>
            </a:r>
            <a:r>
              <a:rPr spc="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</a:rPr>
              <a:t>R</a:t>
            </a:r>
            <a:r>
              <a:rPr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</a:rPr>
              <a:t>을 </a:t>
            </a:r>
            <a:r>
              <a:rPr spc="-4" dirty="0">
                <a:solidFill>
                  <a:prstClr val="black"/>
                </a:solidFill>
                <a:latin typeface="맑은 고딕"/>
                <a:cs typeface="맑은 고딕"/>
              </a:rPr>
              <a:t>이용하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</a:rPr>
              <a:t>여</a:t>
            </a:r>
            <a:r>
              <a:rPr spc="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pc="-4" dirty="0" err="1">
                <a:solidFill>
                  <a:prstClr val="black"/>
                </a:solidFill>
                <a:latin typeface="맑은 고딕"/>
                <a:cs typeface="맑은 고딕"/>
              </a:rPr>
              <a:t>구하고</a:t>
            </a:r>
            <a:r>
              <a:rPr dirty="0" err="1">
                <a:solidFill>
                  <a:prstClr val="black"/>
                </a:solidFill>
                <a:latin typeface="맑은 고딕"/>
                <a:cs typeface="맑은 고딕"/>
              </a:rPr>
              <a:t>자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</a:rPr>
              <a:t> 한</a:t>
            </a:r>
            <a:endParaRPr lang="en-US" dirty="0">
              <a:solidFill>
                <a:prstClr val="black"/>
              </a:solidFill>
              <a:latin typeface="맑은 고딕"/>
              <a:cs typeface="맑은 고딕"/>
            </a:endParaRPr>
          </a:p>
          <a:p>
            <a:pPr marL="9525">
              <a:tabLst>
                <a:tab pos="266224" algn="l"/>
              </a:tabLst>
            </a:pPr>
            <a:r>
              <a:rPr lang="en-US" dirty="0">
                <a:solidFill>
                  <a:prstClr val="black"/>
                </a:solidFill>
                <a:latin typeface="맑은 고딕"/>
                <a:cs typeface="맑은 고딕"/>
              </a:rPr>
              <a:t>   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</a:rPr>
              <a:t>다</a:t>
            </a:r>
            <a:r>
              <a:rPr lang="en-US" dirty="0">
                <a:solidFill>
                  <a:prstClr val="black"/>
                </a:solidFill>
                <a:latin typeface="맑은 고딕"/>
                <a:cs typeface="맑은 고딕"/>
              </a:rPr>
              <a:t>. </a:t>
            </a:r>
            <a:r>
              <a:rPr dirty="0" err="1">
                <a:solidFill>
                  <a:prstClr val="black"/>
                </a:solidFill>
                <a:latin typeface="맑은 고딕"/>
                <a:cs typeface="맑은 고딕"/>
              </a:rPr>
              <a:t>반지름이</a:t>
            </a:r>
            <a:r>
              <a:rPr spc="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pc="-11" dirty="0">
                <a:solidFill>
                  <a:prstClr val="black"/>
                </a:solidFill>
                <a:latin typeface="맑은 고딕"/>
                <a:cs typeface="맑은 고딕"/>
              </a:rPr>
              <a:t>10,15,20</a:t>
            </a:r>
            <a:r>
              <a:rPr spc="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</a:rPr>
              <a:t>일</a:t>
            </a:r>
            <a:r>
              <a:rPr spc="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</a:rPr>
              <a:t>때</a:t>
            </a:r>
            <a:r>
              <a:rPr spc="-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</a:rPr>
              <a:t>원의</a:t>
            </a:r>
            <a:r>
              <a:rPr spc="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</a:rPr>
              <a:t>넓이를</a:t>
            </a:r>
            <a:r>
              <a:rPr spc="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</a:rPr>
              <a:t>각각</a:t>
            </a:r>
            <a:r>
              <a:rPr spc="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</a:rPr>
              <a:t>구하시오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09271" y="3476600"/>
            <a:ext cx="6426994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tabLst>
                <a:tab pos="266224" algn="l"/>
              </a:tabLst>
            </a:pPr>
            <a:r>
              <a:rPr sz="1350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350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pc="-8" dirty="0">
                <a:solidFill>
                  <a:prstClr val="black"/>
                </a:solidFill>
                <a:latin typeface="맑은 고딕"/>
                <a:cs typeface="맑은 고딕"/>
              </a:rPr>
              <a:t>(</a:t>
            </a:r>
            <a:r>
              <a:rPr spc="-4" dirty="0">
                <a:solidFill>
                  <a:prstClr val="black"/>
                </a:solidFill>
                <a:latin typeface="맑은 고딕"/>
                <a:cs typeface="맑은 고딕"/>
              </a:rPr>
              <a:t>문제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</a:rPr>
              <a:t>3)</a:t>
            </a:r>
            <a:r>
              <a:rPr spc="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pc="-4" dirty="0">
                <a:solidFill>
                  <a:prstClr val="black"/>
                </a:solidFill>
                <a:latin typeface="맑은 고딕"/>
                <a:cs typeface="맑은 고딕"/>
              </a:rPr>
              <a:t>2차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</a:rPr>
              <a:t>식 </a:t>
            </a:r>
            <a:r>
              <a:rPr b="1" dirty="0">
                <a:solidFill>
                  <a:prstClr val="black"/>
                </a:solidFill>
                <a:latin typeface="Times New Roman"/>
                <a:cs typeface="Times New Roman"/>
              </a:rPr>
              <a:t>y</a:t>
            </a:r>
            <a:r>
              <a:rPr b="1" spc="-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b="1" dirty="0">
                <a:solidFill>
                  <a:prstClr val="black"/>
                </a:solidFill>
                <a:latin typeface="Times New Roman"/>
                <a:cs typeface="Times New Roman"/>
              </a:rPr>
              <a:t>=</a:t>
            </a:r>
            <a:r>
              <a:rPr b="1" spc="-4" dirty="0">
                <a:solidFill>
                  <a:prstClr val="black"/>
                </a:solidFill>
                <a:latin typeface="Times New Roman"/>
                <a:cs typeface="Times New Roman"/>
              </a:rPr>
              <a:t> 2</a:t>
            </a:r>
            <a:r>
              <a:rPr b="1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b="1" spc="-11" baseline="24305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r>
              <a:rPr b="1" baseline="2430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b="1" spc="-219" baseline="2430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b="1" dirty="0">
                <a:solidFill>
                  <a:prstClr val="black"/>
                </a:solidFill>
                <a:latin typeface="Times New Roman"/>
                <a:cs typeface="Times New Roman"/>
              </a:rPr>
              <a:t>+</a:t>
            </a:r>
            <a:r>
              <a:rPr b="1" spc="-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b="1" dirty="0">
                <a:solidFill>
                  <a:prstClr val="black"/>
                </a:solidFill>
                <a:latin typeface="Times New Roman"/>
                <a:cs typeface="Times New Roman"/>
              </a:rPr>
              <a:t>5x + 10</a:t>
            </a:r>
            <a:r>
              <a:rPr b="1" spc="18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</a:rPr>
              <a:t>에</a:t>
            </a:r>
            <a:r>
              <a:rPr spc="-4" dirty="0">
                <a:solidFill>
                  <a:prstClr val="black"/>
                </a:solidFill>
                <a:latin typeface="맑은 고딕"/>
                <a:cs typeface="맑은 고딕"/>
              </a:rPr>
              <a:t> 대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</a:rPr>
              <a:t>해 x</a:t>
            </a:r>
            <a:r>
              <a:rPr spc="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</a:rPr>
              <a:t>가 6,8,</a:t>
            </a:r>
            <a:r>
              <a:rPr spc="-8" dirty="0">
                <a:solidFill>
                  <a:prstClr val="black"/>
                </a:solidFill>
                <a:latin typeface="맑은 고딕"/>
                <a:cs typeface="맑은 고딕"/>
              </a:rPr>
              <a:t>1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</a:rPr>
              <a:t>0</a:t>
            </a:r>
            <a:r>
              <a:rPr spc="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</a:rPr>
              <a:t>일</a:t>
            </a:r>
            <a:r>
              <a:rPr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</a:rPr>
              <a:t>때 y의</a:t>
            </a:r>
            <a:endParaRPr>
              <a:solidFill>
                <a:prstClr val="black"/>
              </a:solidFill>
              <a:latin typeface="맑은 고딕"/>
              <a:cs typeface="맑은 고딕"/>
            </a:endParaRPr>
          </a:p>
          <a:p>
            <a:pPr marL="266700">
              <a:spcBef>
                <a:spcPts val="19"/>
              </a:spcBef>
            </a:pPr>
            <a:r>
              <a:rPr dirty="0">
                <a:solidFill>
                  <a:prstClr val="black"/>
                </a:solidFill>
                <a:latin typeface="맑은 고딕"/>
                <a:cs typeface="맑은 고딕"/>
              </a:rPr>
              <a:t>값을</a:t>
            </a:r>
            <a:r>
              <a:rPr spc="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</a:rPr>
              <a:t>각각</a:t>
            </a:r>
            <a:r>
              <a:rPr spc="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</a:rPr>
              <a:t>구하시오</a:t>
            </a:r>
            <a:endParaRPr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331357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62761" y="1052904"/>
            <a:ext cx="552450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100" spc="-23" dirty="0">
                <a:solidFill>
                  <a:srgbClr val="0066CC"/>
                </a:solidFill>
                <a:latin typeface="맑은 고딕"/>
                <a:cs typeface="맑은 고딕"/>
              </a:rPr>
              <a:t>벡터</a:t>
            </a:r>
            <a:endParaRPr sz="2100"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09271" y="1556121"/>
            <a:ext cx="6422231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tabLst>
                <a:tab pos="266224" algn="l"/>
              </a:tabLst>
            </a:pPr>
            <a:r>
              <a:rPr sz="112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125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우리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가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분석하고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자</a:t>
            </a:r>
            <a:r>
              <a:rPr sz="1500" spc="-19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하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는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데이터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는</a:t>
            </a:r>
            <a:r>
              <a:rPr sz="1500" spc="-19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대부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분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1차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원</a:t>
            </a:r>
            <a:r>
              <a:rPr sz="1500" spc="-19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배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열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또는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2차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원</a:t>
            </a:r>
            <a:r>
              <a:rPr sz="1500" spc="-19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배열의</a:t>
            </a:r>
            <a:endParaRPr sz="1500">
              <a:solidFill>
                <a:prstClr val="black"/>
              </a:solidFill>
              <a:latin typeface="맑은 고딕"/>
              <a:cs typeface="맑은 고딕"/>
            </a:endParaRPr>
          </a:p>
          <a:p>
            <a:pPr marL="266700"/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형태를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가지고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있다</a:t>
            </a:r>
            <a:endParaRPr sz="1500"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9271" y="2333833"/>
            <a:ext cx="3008471" cy="9002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tabLst>
                <a:tab pos="266224" algn="l"/>
              </a:tabLst>
            </a:pPr>
            <a:r>
              <a:rPr sz="112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125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1차원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배열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데이터</a:t>
            </a:r>
            <a:endParaRPr sz="1500">
              <a:solidFill>
                <a:prstClr val="black"/>
              </a:solidFill>
              <a:latin typeface="맑은 고딕"/>
              <a:cs typeface="맑은 고딕"/>
            </a:endParaRPr>
          </a:p>
          <a:p>
            <a:pPr marL="352425">
              <a:spcBef>
                <a:spcPts val="289"/>
              </a:spcBef>
              <a:tabLst>
                <a:tab pos="567214" algn="l"/>
              </a:tabLst>
            </a:pPr>
            <a:r>
              <a:rPr sz="900" dirty="0">
                <a:solidFill>
                  <a:srgbClr val="46B5CF"/>
                </a:solidFill>
                <a:latin typeface="Wingdings"/>
                <a:cs typeface="Wingdings"/>
              </a:rPr>
              <a:t></a:t>
            </a:r>
            <a:r>
              <a:rPr sz="900" dirty="0">
                <a:solidFill>
                  <a:srgbClr val="46B5CF"/>
                </a:solidFill>
                <a:latin typeface="Times New Roman"/>
                <a:cs typeface="Times New Roman"/>
              </a:rPr>
              <a:t>	</a:t>
            </a:r>
            <a:r>
              <a:rPr sz="1200" spc="-11" dirty="0">
                <a:solidFill>
                  <a:prstClr val="black"/>
                </a:solidFill>
                <a:latin typeface="맑은 고딕"/>
                <a:cs typeface="맑은 고딕"/>
              </a:rPr>
              <a:t>1</a:t>
            </a:r>
            <a:r>
              <a:rPr sz="1200" spc="-19" dirty="0">
                <a:solidFill>
                  <a:prstClr val="black"/>
                </a:solidFill>
                <a:latin typeface="맑은 고딕"/>
                <a:cs typeface="맑은 고딕"/>
              </a:rPr>
              <a:t>학</a:t>
            </a:r>
            <a:r>
              <a:rPr sz="1200" spc="-15" dirty="0">
                <a:solidFill>
                  <a:prstClr val="black"/>
                </a:solidFill>
                <a:latin typeface="맑은 고딕"/>
                <a:cs typeface="맑은 고딕"/>
              </a:rPr>
              <a:t>년</a:t>
            </a:r>
            <a:r>
              <a:rPr sz="1200" spc="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200" spc="-19" dirty="0">
                <a:solidFill>
                  <a:prstClr val="black"/>
                </a:solidFill>
                <a:latin typeface="맑은 고딕"/>
                <a:cs typeface="맑은 고딕"/>
              </a:rPr>
              <a:t>학생들</a:t>
            </a:r>
            <a:r>
              <a:rPr sz="1200" spc="-15" dirty="0">
                <a:solidFill>
                  <a:prstClr val="black"/>
                </a:solidFill>
                <a:latin typeface="맑은 고딕"/>
                <a:cs typeface="맑은 고딕"/>
              </a:rPr>
              <a:t>의</a:t>
            </a:r>
            <a:r>
              <a:rPr sz="1200" spc="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200" spc="-19" dirty="0">
                <a:solidFill>
                  <a:prstClr val="black"/>
                </a:solidFill>
                <a:latin typeface="맑은 고딕"/>
                <a:cs typeface="맑은 고딕"/>
              </a:rPr>
              <a:t>몸무</a:t>
            </a:r>
            <a:r>
              <a:rPr sz="1200" spc="-15" dirty="0">
                <a:solidFill>
                  <a:prstClr val="black"/>
                </a:solidFill>
                <a:latin typeface="맑은 고딕"/>
                <a:cs typeface="맑은 고딕"/>
              </a:rPr>
              <a:t>게</a:t>
            </a:r>
            <a:r>
              <a:rPr sz="1200" spc="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200" spc="-15" dirty="0">
                <a:solidFill>
                  <a:prstClr val="black"/>
                </a:solidFill>
                <a:latin typeface="맑은 고딕"/>
                <a:cs typeface="맑은 고딕"/>
              </a:rPr>
              <a:t>자료</a:t>
            </a:r>
            <a:endParaRPr sz="1200">
              <a:solidFill>
                <a:prstClr val="black"/>
              </a:solidFill>
              <a:latin typeface="맑은 고딕"/>
              <a:cs typeface="맑은 고딕"/>
            </a:endParaRPr>
          </a:p>
          <a:p>
            <a:pPr marL="352425">
              <a:spcBef>
                <a:spcPts val="289"/>
              </a:spcBef>
              <a:tabLst>
                <a:tab pos="567214" algn="l"/>
              </a:tabLst>
            </a:pPr>
            <a:r>
              <a:rPr sz="900" dirty="0">
                <a:solidFill>
                  <a:srgbClr val="46B5CF"/>
                </a:solidFill>
                <a:latin typeface="Wingdings"/>
                <a:cs typeface="Wingdings"/>
              </a:rPr>
              <a:t></a:t>
            </a:r>
            <a:r>
              <a:rPr sz="900" dirty="0">
                <a:solidFill>
                  <a:srgbClr val="46B5CF"/>
                </a:solidFill>
                <a:latin typeface="Times New Roman"/>
                <a:cs typeface="Times New Roman"/>
              </a:rPr>
              <a:t>	</a:t>
            </a:r>
            <a:r>
              <a:rPr sz="1200" spc="-11" dirty="0">
                <a:solidFill>
                  <a:prstClr val="black"/>
                </a:solidFill>
                <a:latin typeface="맑은 고딕"/>
                <a:cs typeface="맑은 고딕"/>
              </a:rPr>
              <a:t>2</a:t>
            </a:r>
            <a:r>
              <a:rPr sz="1200" spc="-15" dirty="0">
                <a:solidFill>
                  <a:prstClr val="black"/>
                </a:solidFill>
                <a:latin typeface="맑은 고딕"/>
                <a:cs typeface="맑은 고딕"/>
              </a:rPr>
              <a:t>학년</a:t>
            </a:r>
            <a:r>
              <a:rPr sz="1200" spc="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200" spc="-15" dirty="0">
                <a:solidFill>
                  <a:prstClr val="black"/>
                </a:solidFill>
                <a:latin typeface="맑은 고딕"/>
                <a:cs typeface="맑은 고딕"/>
              </a:rPr>
              <a:t>학생들의</a:t>
            </a:r>
            <a:r>
              <a:rPr sz="1200" spc="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200" spc="-15" dirty="0">
                <a:solidFill>
                  <a:prstClr val="black"/>
                </a:solidFill>
                <a:latin typeface="맑은 고딕"/>
                <a:cs typeface="맑은 고딕"/>
              </a:rPr>
              <a:t>영어성적</a:t>
            </a:r>
            <a:endParaRPr sz="1200">
              <a:solidFill>
                <a:prstClr val="black"/>
              </a:solidFill>
              <a:latin typeface="맑은 고딕"/>
              <a:cs typeface="맑은 고딕"/>
            </a:endParaRPr>
          </a:p>
          <a:p>
            <a:pPr marL="352425">
              <a:spcBef>
                <a:spcPts val="288"/>
              </a:spcBef>
              <a:tabLst>
                <a:tab pos="567214" algn="l"/>
              </a:tabLst>
            </a:pPr>
            <a:r>
              <a:rPr sz="900" dirty="0">
                <a:solidFill>
                  <a:srgbClr val="46B5CF"/>
                </a:solidFill>
                <a:latin typeface="Wingdings"/>
                <a:cs typeface="Wingdings"/>
              </a:rPr>
              <a:t></a:t>
            </a:r>
            <a:r>
              <a:rPr sz="900" dirty="0">
                <a:solidFill>
                  <a:srgbClr val="46B5CF"/>
                </a:solidFill>
                <a:latin typeface="Times New Roman"/>
                <a:cs typeface="Times New Roman"/>
              </a:rPr>
              <a:t>	</a:t>
            </a:r>
            <a:r>
              <a:rPr sz="1200" spc="-11" dirty="0">
                <a:solidFill>
                  <a:prstClr val="black"/>
                </a:solidFill>
                <a:latin typeface="맑은 고딕"/>
                <a:cs typeface="맑은 고딕"/>
              </a:rPr>
              <a:t>1</a:t>
            </a:r>
            <a:r>
              <a:rPr sz="1200" spc="-15" dirty="0">
                <a:solidFill>
                  <a:prstClr val="black"/>
                </a:solidFill>
                <a:latin typeface="맑은 고딕"/>
                <a:cs typeface="맑은 고딕"/>
              </a:rPr>
              <a:t>학년</a:t>
            </a:r>
            <a:r>
              <a:rPr sz="1200" spc="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200" spc="-15" dirty="0">
                <a:solidFill>
                  <a:prstClr val="black"/>
                </a:solidFill>
                <a:latin typeface="맑은 고딕"/>
                <a:cs typeface="맑은 고딕"/>
              </a:rPr>
              <a:t>학생들의</a:t>
            </a:r>
            <a:r>
              <a:rPr sz="1200" spc="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200" spc="-15" dirty="0">
                <a:solidFill>
                  <a:prstClr val="black"/>
                </a:solidFill>
                <a:latin typeface="맑은 고딕"/>
                <a:cs typeface="맑은 고딕"/>
              </a:rPr>
              <a:t>선호하는</a:t>
            </a:r>
            <a:r>
              <a:rPr sz="1200" spc="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200" spc="-15" dirty="0">
                <a:solidFill>
                  <a:prstClr val="black"/>
                </a:solidFill>
                <a:latin typeface="맑은 고딕"/>
                <a:cs typeface="맑은 고딕"/>
              </a:rPr>
              <a:t>색깔</a:t>
            </a:r>
            <a:r>
              <a:rPr sz="1200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200" spc="-15" dirty="0">
                <a:solidFill>
                  <a:prstClr val="black"/>
                </a:solidFill>
                <a:latin typeface="맑은 고딕"/>
                <a:cs typeface="맑은 고딕"/>
              </a:rPr>
              <a:t>자료</a:t>
            </a:r>
            <a:endParaRPr sz="1200"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09271" y="3815539"/>
            <a:ext cx="2856547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tabLst>
                <a:tab pos="266224" algn="l"/>
              </a:tabLst>
            </a:pPr>
            <a:r>
              <a:rPr sz="112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125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2차원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배열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데이터</a:t>
            </a:r>
            <a:endParaRPr sz="1500">
              <a:solidFill>
                <a:prstClr val="black"/>
              </a:solidFill>
              <a:latin typeface="맑은 고딕"/>
              <a:cs typeface="맑은 고딕"/>
            </a:endParaRPr>
          </a:p>
          <a:p>
            <a:pPr marL="352425">
              <a:spcBef>
                <a:spcPts val="289"/>
              </a:spcBef>
              <a:tabLst>
                <a:tab pos="567214" algn="l"/>
              </a:tabLst>
            </a:pPr>
            <a:r>
              <a:rPr sz="900" dirty="0">
                <a:solidFill>
                  <a:srgbClr val="46B5CF"/>
                </a:solidFill>
                <a:latin typeface="Wingdings"/>
                <a:cs typeface="Wingdings"/>
              </a:rPr>
              <a:t></a:t>
            </a:r>
            <a:r>
              <a:rPr sz="900" dirty="0">
                <a:solidFill>
                  <a:srgbClr val="46B5CF"/>
                </a:solidFill>
                <a:latin typeface="Times New Roman"/>
                <a:cs typeface="Times New Roman"/>
              </a:rPr>
              <a:t>	</a:t>
            </a:r>
            <a:r>
              <a:rPr sz="1200" spc="-11" dirty="0">
                <a:solidFill>
                  <a:prstClr val="black"/>
                </a:solidFill>
                <a:latin typeface="맑은 고딕"/>
                <a:cs typeface="맑은 고딕"/>
              </a:rPr>
              <a:t>3</a:t>
            </a:r>
            <a:r>
              <a:rPr sz="1200" spc="-15" dirty="0">
                <a:solidFill>
                  <a:prstClr val="black"/>
                </a:solidFill>
                <a:latin typeface="맑은 고딕"/>
                <a:cs typeface="맑은 고딕"/>
              </a:rPr>
              <a:t>학년</a:t>
            </a:r>
            <a:r>
              <a:rPr sz="1200" spc="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200" spc="-15" dirty="0">
                <a:solidFill>
                  <a:prstClr val="black"/>
                </a:solidFill>
                <a:latin typeface="맑은 고딕"/>
                <a:cs typeface="맑은 고딕"/>
              </a:rPr>
              <a:t>학생들의</a:t>
            </a:r>
            <a:r>
              <a:rPr sz="1200" spc="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200" spc="-15" dirty="0">
                <a:solidFill>
                  <a:prstClr val="black"/>
                </a:solidFill>
                <a:latin typeface="맑은 고딕"/>
                <a:cs typeface="맑은 고딕"/>
              </a:rPr>
              <a:t>전과목</a:t>
            </a:r>
            <a:r>
              <a:rPr sz="1200" spc="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200" spc="-15" dirty="0">
                <a:solidFill>
                  <a:prstClr val="black"/>
                </a:solidFill>
                <a:latin typeface="맑은 고딕"/>
                <a:cs typeface="맑은 고딕"/>
              </a:rPr>
              <a:t>성적</a:t>
            </a:r>
            <a:r>
              <a:rPr sz="1200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200" spc="-15" dirty="0">
                <a:solidFill>
                  <a:prstClr val="black"/>
                </a:solidFill>
                <a:latin typeface="맑은 고딕"/>
                <a:cs typeface="맑은 고딕"/>
              </a:rPr>
              <a:t>자료</a:t>
            </a:r>
            <a:endParaRPr sz="1200"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20365" y="3321558"/>
            <a:ext cx="4567428" cy="214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338938" y="5765254"/>
            <a:ext cx="20955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/>
            <a:fld id="{81D60167-4931-47E6-BA6A-407CBD079E47}" type="slidenum">
              <a:rPr dirty="0">
                <a:solidFill>
                  <a:prstClr val="black"/>
                </a:solidFill>
              </a:rPr>
              <a:pPr marL="19050"/>
              <a:t>35</a:t>
            </a:fld>
            <a:endParaRPr dirty="0">
              <a:solidFill>
                <a:prstClr val="black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7742" y="3815542"/>
            <a:ext cx="3219838" cy="186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3617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04871" y="3527298"/>
            <a:ext cx="485775" cy="485775"/>
          </a:xfrm>
          <a:custGeom>
            <a:avLst/>
            <a:gdLst/>
            <a:ahLst/>
            <a:cxnLst/>
            <a:rect l="l" t="t" r="r" b="b"/>
            <a:pathLst>
              <a:path w="647700" h="647700">
                <a:moveTo>
                  <a:pt x="0" y="647700"/>
                </a:moveTo>
                <a:lnTo>
                  <a:pt x="647700" y="647700"/>
                </a:lnTo>
                <a:lnTo>
                  <a:pt x="647700" y="0"/>
                </a:lnTo>
                <a:lnTo>
                  <a:pt x="0" y="0"/>
                </a:lnTo>
                <a:lnTo>
                  <a:pt x="0" y="647700"/>
                </a:lnTo>
                <a:close/>
              </a:path>
            </a:pathLst>
          </a:custGeom>
          <a:solidFill>
            <a:srgbClr val="B5E0EB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98586" y="3534728"/>
            <a:ext cx="497205" cy="489585"/>
          </a:xfrm>
          <a:custGeom>
            <a:avLst/>
            <a:gdLst/>
            <a:ahLst/>
            <a:cxnLst/>
            <a:rect l="l" t="t" r="r" b="b"/>
            <a:pathLst>
              <a:path w="662939" h="652779">
                <a:moveTo>
                  <a:pt x="0" y="0"/>
                </a:moveTo>
                <a:lnTo>
                  <a:pt x="12446" y="652271"/>
                </a:lnTo>
                <a:lnTo>
                  <a:pt x="662940" y="652271"/>
                </a:lnTo>
                <a:lnTo>
                  <a:pt x="650494" y="1257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04871" y="4445129"/>
            <a:ext cx="485775" cy="487204"/>
          </a:xfrm>
          <a:custGeom>
            <a:avLst/>
            <a:gdLst/>
            <a:ahLst/>
            <a:cxnLst/>
            <a:rect l="l" t="t" r="r" b="b"/>
            <a:pathLst>
              <a:path w="647700" h="649604">
                <a:moveTo>
                  <a:pt x="0" y="649223"/>
                </a:moveTo>
                <a:lnTo>
                  <a:pt x="647700" y="649223"/>
                </a:lnTo>
                <a:lnTo>
                  <a:pt x="647700" y="0"/>
                </a:lnTo>
                <a:lnTo>
                  <a:pt x="0" y="0"/>
                </a:lnTo>
                <a:lnTo>
                  <a:pt x="0" y="649223"/>
                </a:lnTo>
                <a:close/>
              </a:path>
            </a:pathLst>
          </a:custGeom>
          <a:solidFill>
            <a:srgbClr val="B5E0EB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98586" y="4453702"/>
            <a:ext cx="497205" cy="488156"/>
          </a:xfrm>
          <a:custGeom>
            <a:avLst/>
            <a:gdLst/>
            <a:ahLst/>
            <a:cxnLst/>
            <a:rect l="l" t="t" r="r" b="b"/>
            <a:pathLst>
              <a:path w="662939" h="650875">
                <a:moveTo>
                  <a:pt x="0" y="0"/>
                </a:moveTo>
                <a:lnTo>
                  <a:pt x="12446" y="650747"/>
                </a:lnTo>
                <a:lnTo>
                  <a:pt x="662940" y="650747"/>
                </a:lnTo>
                <a:lnTo>
                  <a:pt x="650494" y="1257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94075" y="4445129"/>
            <a:ext cx="485775" cy="487204"/>
          </a:xfrm>
          <a:custGeom>
            <a:avLst/>
            <a:gdLst/>
            <a:ahLst/>
            <a:cxnLst/>
            <a:rect l="l" t="t" r="r" b="b"/>
            <a:pathLst>
              <a:path w="647700" h="649604">
                <a:moveTo>
                  <a:pt x="0" y="649223"/>
                </a:moveTo>
                <a:lnTo>
                  <a:pt x="647700" y="649223"/>
                </a:lnTo>
                <a:lnTo>
                  <a:pt x="647700" y="0"/>
                </a:lnTo>
                <a:lnTo>
                  <a:pt x="0" y="0"/>
                </a:lnTo>
                <a:lnTo>
                  <a:pt x="0" y="649223"/>
                </a:lnTo>
                <a:close/>
              </a:path>
            </a:pathLst>
          </a:custGeom>
          <a:solidFill>
            <a:srgbClr val="B5E0EB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86648" y="4453702"/>
            <a:ext cx="498634" cy="488156"/>
          </a:xfrm>
          <a:custGeom>
            <a:avLst/>
            <a:gdLst/>
            <a:ahLst/>
            <a:cxnLst/>
            <a:rect l="l" t="t" r="r" b="b"/>
            <a:pathLst>
              <a:path w="664844" h="650875">
                <a:moveTo>
                  <a:pt x="0" y="0"/>
                </a:moveTo>
                <a:lnTo>
                  <a:pt x="12573" y="650747"/>
                </a:lnTo>
                <a:lnTo>
                  <a:pt x="664463" y="650747"/>
                </a:lnTo>
                <a:lnTo>
                  <a:pt x="651890" y="1257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79850" y="4445129"/>
            <a:ext cx="485775" cy="487204"/>
          </a:xfrm>
          <a:custGeom>
            <a:avLst/>
            <a:gdLst/>
            <a:ahLst/>
            <a:cxnLst/>
            <a:rect l="l" t="t" r="r" b="b"/>
            <a:pathLst>
              <a:path w="647700" h="649604">
                <a:moveTo>
                  <a:pt x="0" y="649223"/>
                </a:moveTo>
                <a:lnTo>
                  <a:pt x="647700" y="649223"/>
                </a:lnTo>
                <a:lnTo>
                  <a:pt x="647700" y="0"/>
                </a:lnTo>
                <a:lnTo>
                  <a:pt x="0" y="0"/>
                </a:lnTo>
                <a:lnTo>
                  <a:pt x="0" y="649223"/>
                </a:lnTo>
                <a:close/>
              </a:path>
            </a:pathLst>
          </a:custGeom>
          <a:solidFill>
            <a:srgbClr val="B5E0EB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72423" y="4453702"/>
            <a:ext cx="498634" cy="488156"/>
          </a:xfrm>
          <a:custGeom>
            <a:avLst/>
            <a:gdLst/>
            <a:ahLst/>
            <a:cxnLst/>
            <a:rect l="l" t="t" r="r" b="b"/>
            <a:pathLst>
              <a:path w="664845" h="650875">
                <a:moveTo>
                  <a:pt x="0" y="0"/>
                </a:moveTo>
                <a:lnTo>
                  <a:pt x="12573" y="650747"/>
                </a:lnTo>
                <a:lnTo>
                  <a:pt x="664463" y="650747"/>
                </a:lnTo>
                <a:lnTo>
                  <a:pt x="651890" y="1257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865625" y="4445129"/>
            <a:ext cx="485775" cy="487204"/>
          </a:xfrm>
          <a:custGeom>
            <a:avLst/>
            <a:gdLst/>
            <a:ahLst/>
            <a:cxnLst/>
            <a:rect l="l" t="t" r="r" b="b"/>
            <a:pathLst>
              <a:path w="647700" h="649604">
                <a:moveTo>
                  <a:pt x="0" y="649223"/>
                </a:moveTo>
                <a:lnTo>
                  <a:pt x="647700" y="649223"/>
                </a:lnTo>
                <a:lnTo>
                  <a:pt x="647700" y="0"/>
                </a:lnTo>
                <a:lnTo>
                  <a:pt x="0" y="0"/>
                </a:lnTo>
                <a:lnTo>
                  <a:pt x="0" y="649223"/>
                </a:lnTo>
                <a:close/>
              </a:path>
            </a:pathLst>
          </a:custGeom>
          <a:solidFill>
            <a:srgbClr val="B5E0EB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858198" y="4453702"/>
            <a:ext cx="498634" cy="488156"/>
          </a:xfrm>
          <a:custGeom>
            <a:avLst/>
            <a:gdLst/>
            <a:ahLst/>
            <a:cxnLst/>
            <a:rect l="l" t="t" r="r" b="b"/>
            <a:pathLst>
              <a:path w="664845" h="650875">
                <a:moveTo>
                  <a:pt x="0" y="0"/>
                </a:moveTo>
                <a:lnTo>
                  <a:pt x="12573" y="650747"/>
                </a:lnTo>
                <a:lnTo>
                  <a:pt x="664463" y="650747"/>
                </a:lnTo>
                <a:lnTo>
                  <a:pt x="651890" y="1257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351403" y="4445129"/>
            <a:ext cx="487204" cy="487204"/>
          </a:xfrm>
          <a:custGeom>
            <a:avLst/>
            <a:gdLst/>
            <a:ahLst/>
            <a:cxnLst/>
            <a:rect l="l" t="t" r="r" b="b"/>
            <a:pathLst>
              <a:path w="649604" h="649604">
                <a:moveTo>
                  <a:pt x="0" y="649223"/>
                </a:moveTo>
                <a:lnTo>
                  <a:pt x="649224" y="649223"/>
                </a:lnTo>
                <a:lnTo>
                  <a:pt x="649224" y="0"/>
                </a:lnTo>
                <a:lnTo>
                  <a:pt x="0" y="0"/>
                </a:lnTo>
                <a:lnTo>
                  <a:pt x="0" y="649223"/>
                </a:lnTo>
                <a:close/>
              </a:path>
            </a:pathLst>
          </a:custGeom>
          <a:solidFill>
            <a:srgbClr val="B5E0EB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345114" y="4453702"/>
            <a:ext cx="497205" cy="488156"/>
          </a:xfrm>
          <a:custGeom>
            <a:avLst/>
            <a:gdLst/>
            <a:ahLst/>
            <a:cxnLst/>
            <a:rect l="l" t="t" r="r" b="b"/>
            <a:pathLst>
              <a:path w="662939" h="650875">
                <a:moveTo>
                  <a:pt x="0" y="0"/>
                </a:moveTo>
                <a:lnTo>
                  <a:pt x="12446" y="650747"/>
                </a:lnTo>
                <a:lnTo>
                  <a:pt x="662939" y="650747"/>
                </a:lnTo>
                <a:lnTo>
                  <a:pt x="650493" y="1257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38318" y="4445129"/>
            <a:ext cx="485775" cy="487204"/>
          </a:xfrm>
          <a:custGeom>
            <a:avLst/>
            <a:gdLst/>
            <a:ahLst/>
            <a:cxnLst/>
            <a:rect l="l" t="t" r="r" b="b"/>
            <a:pathLst>
              <a:path w="647700" h="649604">
                <a:moveTo>
                  <a:pt x="0" y="649223"/>
                </a:moveTo>
                <a:lnTo>
                  <a:pt x="647700" y="649223"/>
                </a:lnTo>
                <a:lnTo>
                  <a:pt x="647700" y="0"/>
                </a:lnTo>
                <a:lnTo>
                  <a:pt x="0" y="0"/>
                </a:lnTo>
                <a:lnTo>
                  <a:pt x="0" y="649223"/>
                </a:lnTo>
                <a:close/>
              </a:path>
            </a:pathLst>
          </a:custGeom>
          <a:solidFill>
            <a:srgbClr val="B5E0EB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830889" y="4453702"/>
            <a:ext cx="497205" cy="488156"/>
          </a:xfrm>
          <a:custGeom>
            <a:avLst/>
            <a:gdLst/>
            <a:ahLst/>
            <a:cxnLst/>
            <a:rect l="l" t="t" r="r" b="b"/>
            <a:pathLst>
              <a:path w="662939" h="650875">
                <a:moveTo>
                  <a:pt x="0" y="0"/>
                </a:moveTo>
                <a:lnTo>
                  <a:pt x="12446" y="650747"/>
                </a:lnTo>
                <a:lnTo>
                  <a:pt x="662939" y="650747"/>
                </a:lnTo>
                <a:lnTo>
                  <a:pt x="650493" y="1257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09268" y="1052904"/>
            <a:ext cx="6255068" cy="3966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865"/>
            <a:r>
              <a:rPr sz="2100" spc="-23" dirty="0">
                <a:solidFill>
                  <a:srgbClr val="0066CC"/>
                </a:solidFill>
                <a:latin typeface="맑은 고딕"/>
                <a:cs typeface="맑은 고딕"/>
              </a:rPr>
              <a:t>벡터</a:t>
            </a:r>
            <a:endParaRPr sz="2100">
              <a:solidFill>
                <a:prstClr val="black"/>
              </a:solidFill>
              <a:latin typeface="맑은 고딕"/>
              <a:cs typeface="맑은 고딕"/>
            </a:endParaRPr>
          </a:p>
          <a:p>
            <a:pPr marL="9525">
              <a:spcBef>
                <a:spcPts val="1556"/>
              </a:spcBef>
              <a:tabLst>
                <a:tab pos="266224" algn="l"/>
              </a:tabLst>
            </a:pPr>
            <a:r>
              <a:rPr sz="112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125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1차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원</a:t>
            </a:r>
            <a:r>
              <a:rPr sz="1500" spc="-19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데이터를</a:t>
            </a:r>
            <a:r>
              <a:rPr sz="1500" spc="-23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저장하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기</a:t>
            </a:r>
            <a:r>
              <a:rPr sz="1500" spc="-19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위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한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자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료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구조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를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R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에서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는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벡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터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(v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e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ctor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)라고</a:t>
            </a:r>
            <a:endParaRPr sz="1500">
              <a:solidFill>
                <a:prstClr val="black"/>
              </a:solidFill>
              <a:latin typeface="맑은 고딕"/>
              <a:cs typeface="맑은 고딕"/>
            </a:endParaRPr>
          </a:p>
          <a:p>
            <a:pPr marL="266700"/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한다</a:t>
            </a:r>
            <a:endParaRPr sz="1500">
              <a:solidFill>
                <a:prstClr val="black"/>
              </a:solidFill>
              <a:latin typeface="맑은 고딕"/>
              <a:cs typeface="맑은 고딕"/>
            </a:endParaRPr>
          </a:p>
          <a:p>
            <a:pPr marL="9525">
              <a:spcBef>
                <a:spcPts val="360"/>
              </a:spcBef>
              <a:tabLst>
                <a:tab pos="266224" algn="l"/>
              </a:tabLst>
            </a:pPr>
            <a:r>
              <a:rPr sz="112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125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수학적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의미의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v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e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ctor 와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다루는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방법이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동일</a:t>
            </a:r>
            <a:endParaRPr sz="1500">
              <a:solidFill>
                <a:prstClr val="black"/>
              </a:solidFill>
              <a:latin typeface="맑은 고딕"/>
              <a:cs typeface="맑은 고딕"/>
            </a:endParaRPr>
          </a:p>
          <a:p>
            <a:pPr>
              <a:spcBef>
                <a:spcPts val="20"/>
              </a:spcBef>
            </a:pPr>
            <a:endParaRPr sz="2175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9525">
              <a:tabLst>
                <a:tab pos="266224" algn="l"/>
              </a:tabLst>
            </a:pPr>
            <a:r>
              <a:rPr sz="112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125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변수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: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하나의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값만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저장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가능</a:t>
            </a:r>
            <a:endParaRPr sz="1500">
              <a:solidFill>
                <a:prstClr val="black"/>
              </a:solidFill>
              <a:latin typeface="맑은 고딕"/>
              <a:cs typeface="맑은 고딕"/>
            </a:endParaRPr>
          </a:p>
          <a:p>
            <a:pPr marL="703421" indent="-694373">
              <a:spcBef>
                <a:spcPts val="360"/>
              </a:spcBef>
              <a:tabLst>
                <a:tab pos="266224" algn="l"/>
              </a:tabLst>
            </a:pPr>
            <a:r>
              <a:rPr sz="112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125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벡터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: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동일한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형태의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값을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여러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개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저장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가능</a:t>
            </a:r>
            <a:endParaRPr sz="1500">
              <a:solidFill>
                <a:prstClr val="black"/>
              </a:solidFill>
              <a:latin typeface="맑은 고딕"/>
              <a:cs typeface="맑은 고딕"/>
            </a:endParaRPr>
          </a:p>
          <a:p>
            <a:pPr marL="703421" marR="5380673">
              <a:lnSpc>
                <a:spcPts val="6810"/>
              </a:lnSpc>
              <a:spcBef>
                <a:spcPts val="788"/>
              </a:spcBef>
            </a:pP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A B</a:t>
            </a:r>
            <a:endParaRPr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338938" y="5765254"/>
            <a:ext cx="20955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/>
            <a:fld id="{81D60167-4931-47E6-BA6A-407CBD079E47}" type="slidenum">
              <a:rPr dirty="0">
                <a:solidFill>
                  <a:prstClr val="black"/>
                </a:solidFill>
              </a:rPr>
              <a:pPr marL="19050"/>
              <a:t>36</a:t>
            </a:fld>
            <a:endParaRPr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1356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62761" y="1052904"/>
            <a:ext cx="552450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100" spc="-23" dirty="0">
                <a:solidFill>
                  <a:srgbClr val="0066CC"/>
                </a:solidFill>
                <a:latin typeface="맑은 고딕"/>
                <a:cs typeface="맑은 고딕"/>
              </a:rPr>
              <a:t>벡터</a:t>
            </a:r>
            <a:endParaRPr sz="2100"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09268" y="1568686"/>
            <a:ext cx="3232785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700" indent="-257175">
              <a:buClr>
                <a:srgbClr val="99CCFF"/>
              </a:buClr>
              <a:buSzPct val="75000"/>
              <a:buFont typeface="Wingdings"/>
              <a:buChar char=""/>
              <a:tabLst>
                <a:tab pos="266700" algn="l"/>
              </a:tabLst>
            </a:pPr>
            <a:r>
              <a:rPr sz="2100" spc="-26" dirty="0">
                <a:solidFill>
                  <a:prstClr val="black"/>
                </a:solidFill>
                <a:latin typeface="맑은 고딕"/>
                <a:cs typeface="맑은 고딕"/>
              </a:rPr>
              <a:t>데이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터</a:t>
            </a:r>
            <a:r>
              <a:rPr sz="2100" spc="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26" dirty="0">
                <a:solidFill>
                  <a:prstClr val="black"/>
                </a:solidFill>
                <a:latin typeface="맑은 고딕"/>
                <a:cs typeface="맑은 고딕"/>
              </a:rPr>
              <a:t>벡터</a:t>
            </a:r>
            <a:r>
              <a:rPr sz="2100" spc="-11" dirty="0">
                <a:solidFill>
                  <a:prstClr val="black"/>
                </a:solidFill>
                <a:latin typeface="맑은 고딕"/>
                <a:cs typeface="맑은 고딕"/>
              </a:rPr>
              <a:t>(d</a:t>
            </a:r>
            <a:r>
              <a:rPr sz="2100" spc="-19" dirty="0">
                <a:solidFill>
                  <a:prstClr val="black"/>
                </a:solidFill>
                <a:latin typeface="맑은 고딕"/>
                <a:cs typeface="맑은 고딕"/>
              </a:rPr>
              <a:t>a</a:t>
            </a:r>
            <a:r>
              <a:rPr sz="2100" spc="-11" dirty="0">
                <a:solidFill>
                  <a:prstClr val="black"/>
                </a:solidFill>
                <a:latin typeface="맑은 고딕"/>
                <a:cs typeface="맑은 고딕"/>
              </a:rPr>
              <a:t>ta</a:t>
            </a:r>
            <a:r>
              <a:rPr sz="2100" spc="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15" dirty="0">
                <a:solidFill>
                  <a:prstClr val="black"/>
                </a:solidFill>
                <a:latin typeface="맑은 고딕"/>
                <a:cs typeface="맑은 고딕"/>
              </a:rPr>
              <a:t>vector)</a:t>
            </a:r>
            <a:endParaRPr sz="2100"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52168" y="3349005"/>
            <a:ext cx="5763578" cy="1078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125" dirty="0">
                <a:solidFill>
                  <a:srgbClr val="46B5CF"/>
                </a:solidFill>
                <a:latin typeface="Wingdings"/>
                <a:cs typeface="Wingdings"/>
              </a:rPr>
              <a:t></a:t>
            </a:r>
            <a:r>
              <a:rPr sz="1125" dirty="0">
                <a:solidFill>
                  <a:srgbClr val="46B5CF"/>
                </a:solidFill>
                <a:latin typeface="Times New Roman"/>
                <a:cs typeface="Times New Roman"/>
              </a:rPr>
              <a:t> </a:t>
            </a:r>
            <a:r>
              <a:rPr sz="1125" spc="124" dirty="0">
                <a:solidFill>
                  <a:srgbClr val="46B5C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c()</a:t>
            </a:r>
            <a:r>
              <a:rPr sz="1500" spc="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함수를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이용해서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생성</a:t>
            </a:r>
            <a:endParaRPr sz="1500">
              <a:solidFill>
                <a:prstClr val="black"/>
              </a:solidFill>
              <a:latin typeface="맑은 고딕"/>
              <a:cs typeface="맑은 고딕"/>
            </a:endParaRPr>
          </a:p>
          <a:p>
            <a:pPr>
              <a:spcBef>
                <a:spcPts val="20"/>
              </a:spcBef>
            </a:pPr>
            <a:endParaRPr sz="2175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9525"/>
            <a:r>
              <a:rPr sz="1125" dirty="0">
                <a:solidFill>
                  <a:srgbClr val="46B5CF"/>
                </a:solidFill>
                <a:latin typeface="Wingdings"/>
                <a:cs typeface="Wingdings"/>
              </a:rPr>
              <a:t></a:t>
            </a:r>
            <a:r>
              <a:rPr sz="1125" dirty="0">
                <a:solidFill>
                  <a:srgbClr val="46B5CF"/>
                </a:solidFill>
                <a:latin typeface="Times New Roman"/>
                <a:cs typeface="Times New Roman"/>
              </a:rPr>
              <a:t> </a:t>
            </a:r>
            <a:r>
              <a:rPr sz="1125" spc="124" dirty="0">
                <a:solidFill>
                  <a:srgbClr val="46B5C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데이터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벡터는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문자,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숫자중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한가지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타입만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가능</a:t>
            </a:r>
            <a:endParaRPr sz="1500">
              <a:solidFill>
                <a:prstClr val="black"/>
              </a:solidFill>
              <a:latin typeface="맑은 고딕"/>
              <a:cs typeface="맑은 고딕"/>
            </a:endParaRPr>
          </a:p>
          <a:p>
            <a:pPr marL="9525">
              <a:spcBef>
                <a:spcPts val="360"/>
              </a:spcBef>
            </a:pPr>
            <a:r>
              <a:rPr sz="1125" dirty="0">
                <a:solidFill>
                  <a:srgbClr val="46B5CF"/>
                </a:solidFill>
                <a:latin typeface="Wingdings"/>
                <a:cs typeface="Wingdings"/>
              </a:rPr>
              <a:t></a:t>
            </a:r>
            <a:r>
              <a:rPr sz="1125" dirty="0">
                <a:solidFill>
                  <a:srgbClr val="46B5CF"/>
                </a:solidFill>
                <a:latin typeface="Times New Roman"/>
                <a:cs typeface="Times New Roman"/>
              </a:rPr>
              <a:t> </a:t>
            </a:r>
            <a:r>
              <a:rPr sz="1125" spc="124" dirty="0">
                <a:solidFill>
                  <a:srgbClr val="46B5C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데이터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벡터에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문자,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숫자를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섞어서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넣으면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모두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문자형으로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인식</a:t>
            </a:r>
            <a:endParaRPr sz="1500"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2808" y="4617150"/>
            <a:ext cx="5508307" cy="230832"/>
          </a:xfrm>
          <a:prstGeom prst="rect">
            <a:avLst/>
          </a:prstGeom>
          <a:solidFill>
            <a:srgbClr val="F1F1F1"/>
          </a:solidFill>
          <a:ln w="25908">
            <a:solidFill>
              <a:srgbClr val="31849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626"/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w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&lt;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-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c(1,2,3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,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"a","b","c")</a:t>
            </a:r>
            <a:endParaRPr sz="15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25954" y="5103494"/>
            <a:ext cx="2870073" cy="5737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338938" y="5765254"/>
            <a:ext cx="20955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/>
            <a:fld id="{81D60167-4931-47E6-BA6A-407CBD079E47}" type="slidenum">
              <a:rPr dirty="0">
                <a:solidFill>
                  <a:prstClr val="black"/>
                </a:solidFill>
              </a:rPr>
              <a:pPr marL="19050"/>
              <a:t>37</a:t>
            </a:fld>
            <a:endParaRPr dirty="0">
              <a:solidFill>
                <a:prstClr val="black"/>
              </a:solidFill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/>
          </p:nvPr>
        </p:nvGraphicFramePr>
        <p:xfrm>
          <a:off x="1863089" y="1980821"/>
          <a:ext cx="5508115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9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257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417"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x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25908">
                      <a:solidFill>
                        <a:srgbClr val="318497"/>
                      </a:solidFill>
                      <a:prstDash val="solid"/>
                    </a:lnL>
                    <a:lnT w="25908">
                      <a:solidFill>
                        <a:srgbClr val="318497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&lt;</a:t>
                      </a:r>
                      <a:r>
                        <a:rPr sz="1500" b="1" dirty="0">
                          <a:latin typeface="Courier New"/>
                          <a:cs typeface="Courier New"/>
                        </a:rPr>
                        <a:t>-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T w="25908">
                      <a:solidFill>
                        <a:srgbClr val="318497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c(1,2,3)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25908">
                      <a:solidFill>
                        <a:srgbClr val="318497"/>
                      </a:solidFill>
                      <a:prstDash val="solid"/>
                    </a:lnR>
                    <a:lnT w="25908">
                      <a:solidFill>
                        <a:srgbClr val="318497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713"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y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25908">
                      <a:solidFill>
                        <a:srgbClr val="318497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&lt;-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c(4,5)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25908">
                      <a:solidFill>
                        <a:srgbClr val="318497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z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25908">
                      <a:solidFill>
                        <a:srgbClr val="318497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&lt;-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c("a","b","c")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25908">
                      <a:solidFill>
                        <a:srgbClr val="318497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0990"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x</a:t>
                      </a:r>
                      <a:endParaRPr sz="1500">
                        <a:latin typeface="Courier New"/>
                        <a:cs typeface="Courier New"/>
                      </a:endParaRPr>
                    </a:p>
                    <a:p>
                      <a:pPr marL="7683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y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25908">
                      <a:solidFill>
                        <a:srgbClr val="318497"/>
                      </a:solidFill>
                      <a:prstDash val="solid"/>
                    </a:lnL>
                    <a:lnB w="25908">
                      <a:solidFill>
                        <a:srgbClr val="318497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25908">
                      <a:solidFill>
                        <a:srgbClr val="318497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89965">
                        <a:lnSpc>
                          <a:spcPct val="100000"/>
                        </a:lnSpc>
                      </a:pPr>
                      <a:endParaRPr lang="en-US" sz="1500" dirty="0" smtClean="0">
                        <a:latin typeface="바탕"/>
                        <a:cs typeface="바탕"/>
                      </a:endParaRPr>
                    </a:p>
                    <a:p>
                      <a:pPr marL="989965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# y</a:t>
                      </a:r>
                      <a:r>
                        <a:rPr lang="ko-KR" altLang="en-US" sz="1500" spc="-20" dirty="0" smtClean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ko-KR" altLang="en-US" sz="1500" dirty="0" smtClean="0">
                          <a:solidFill>
                            <a:srgbClr val="006FC0"/>
                          </a:solidFill>
                          <a:latin typeface="바탕"/>
                          <a:cs typeface="바탕"/>
                        </a:rPr>
                        <a:t>에</a:t>
                      </a:r>
                      <a:r>
                        <a:rPr lang="ko-KR" altLang="en-US" sz="1500" spc="-130" dirty="0" smtClean="0">
                          <a:solidFill>
                            <a:srgbClr val="006FC0"/>
                          </a:solidFill>
                          <a:latin typeface="바탕"/>
                          <a:cs typeface="바탕"/>
                        </a:rPr>
                        <a:t> </a:t>
                      </a:r>
                      <a:r>
                        <a:rPr lang="ko-KR" altLang="en-US" sz="1500" spc="-5" dirty="0" smtClean="0">
                          <a:solidFill>
                            <a:srgbClr val="006FC0"/>
                          </a:solidFill>
                          <a:latin typeface="바탕"/>
                          <a:cs typeface="바탕"/>
                        </a:rPr>
                        <a:t>저장</a:t>
                      </a:r>
                      <a:r>
                        <a:rPr lang="ko-KR" altLang="en-US" sz="1500" dirty="0" smtClean="0">
                          <a:solidFill>
                            <a:srgbClr val="006FC0"/>
                          </a:solidFill>
                          <a:latin typeface="바탕"/>
                          <a:cs typeface="바탕"/>
                        </a:rPr>
                        <a:t>된</a:t>
                      </a:r>
                      <a:r>
                        <a:rPr lang="ko-KR" altLang="en-US" sz="1500" spc="-130" dirty="0" smtClean="0">
                          <a:solidFill>
                            <a:srgbClr val="006FC0"/>
                          </a:solidFill>
                          <a:latin typeface="바탕"/>
                          <a:cs typeface="바탕"/>
                        </a:rPr>
                        <a:t> </a:t>
                      </a:r>
                      <a:r>
                        <a:rPr lang="ko-KR" altLang="en-US" sz="1500" spc="-5" dirty="0" smtClean="0">
                          <a:solidFill>
                            <a:srgbClr val="006FC0"/>
                          </a:solidFill>
                          <a:latin typeface="바탕"/>
                          <a:cs typeface="바탕"/>
                        </a:rPr>
                        <a:t>값</a:t>
                      </a:r>
                      <a:r>
                        <a:rPr lang="ko-KR" altLang="en-US" sz="1500" dirty="0" smtClean="0">
                          <a:solidFill>
                            <a:srgbClr val="006FC0"/>
                          </a:solidFill>
                          <a:latin typeface="바탕"/>
                          <a:cs typeface="바탕"/>
                        </a:rPr>
                        <a:t>을</a:t>
                      </a:r>
                      <a:r>
                        <a:rPr lang="ko-KR" altLang="en-US" sz="1500" spc="-130" dirty="0" smtClean="0">
                          <a:solidFill>
                            <a:srgbClr val="006FC0"/>
                          </a:solidFill>
                          <a:latin typeface="바탕"/>
                          <a:cs typeface="바탕"/>
                        </a:rPr>
                        <a:t> </a:t>
                      </a:r>
                      <a:r>
                        <a:rPr lang="ko-KR" altLang="en-US" sz="1500" spc="-5" dirty="0" smtClean="0">
                          <a:solidFill>
                            <a:srgbClr val="006FC0"/>
                          </a:solidFill>
                          <a:latin typeface="바탕"/>
                          <a:cs typeface="바탕"/>
                        </a:rPr>
                        <a:t>출력하라</a:t>
                      </a:r>
                      <a:r>
                        <a:rPr lang="ko-KR" altLang="en-US" sz="1500" dirty="0" smtClean="0">
                          <a:solidFill>
                            <a:srgbClr val="006FC0"/>
                          </a:solidFill>
                          <a:latin typeface="바탕"/>
                          <a:cs typeface="바탕"/>
                        </a:rPr>
                        <a:t>는</a:t>
                      </a:r>
                      <a:r>
                        <a:rPr lang="ko-KR" altLang="en-US" sz="1500" spc="-140" dirty="0" smtClean="0">
                          <a:solidFill>
                            <a:srgbClr val="006FC0"/>
                          </a:solidFill>
                          <a:latin typeface="바탕"/>
                          <a:cs typeface="바탕"/>
                        </a:rPr>
                        <a:t> </a:t>
                      </a:r>
                      <a:r>
                        <a:rPr lang="ko-KR" altLang="en-US" sz="1500" spc="-5" dirty="0" smtClean="0">
                          <a:solidFill>
                            <a:srgbClr val="006FC0"/>
                          </a:solidFill>
                          <a:latin typeface="바탕"/>
                          <a:cs typeface="바탕"/>
                        </a:rPr>
                        <a:t>의미</a:t>
                      </a:r>
                      <a:endParaRPr lang="ko-KR" altLang="en-US" sz="1500" dirty="0" smtClean="0">
                        <a:latin typeface="바탕"/>
                        <a:cs typeface="바탕"/>
                      </a:endParaRPr>
                    </a:p>
                  </a:txBody>
                  <a:tcPr marL="0" marR="0" marT="0" marB="0">
                    <a:lnR w="25908">
                      <a:solidFill>
                        <a:srgbClr val="318497"/>
                      </a:solidFill>
                      <a:prstDash val="solid"/>
                    </a:lnR>
                    <a:lnB w="25908">
                      <a:solidFill>
                        <a:srgbClr val="318497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5853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62761" y="1052904"/>
            <a:ext cx="552450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100" spc="-23" dirty="0">
                <a:solidFill>
                  <a:srgbClr val="0066CC"/>
                </a:solidFill>
                <a:latin typeface="맑은 고딕"/>
                <a:cs typeface="맑은 고딕"/>
              </a:rPr>
              <a:t>벡터</a:t>
            </a:r>
            <a:endParaRPr sz="2100"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72808" y="1593915"/>
            <a:ext cx="5508307" cy="461665"/>
          </a:xfrm>
          <a:prstGeom prst="rect">
            <a:avLst/>
          </a:prstGeom>
          <a:solidFill>
            <a:srgbClr val="F1F1F1"/>
          </a:solidFill>
          <a:ln w="25908">
            <a:solidFill>
              <a:srgbClr val="31849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626"/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x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&lt;-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c(1,2,3)</a:t>
            </a:r>
            <a:endParaRPr sz="15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57626"/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z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&lt;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-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c("a","b","c")</a:t>
            </a:r>
            <a:endParaRPr sz="15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04871" y="2780919"/>
            <a:ext cx="485775" cy="485775"/>
          </a:xfrm>
          <a:custGeom>
            <a:avLst/>
            <a:gdLst/>
            <a:ahLst/>
            <a:cxnLst/>
            <a:rect l="l" t="t" r="r" b="b"/>
            <a:pathLst>
              <a:path w="647700" h="647700">
                <a:moveTo>
                  <a:pt x="0" y="647700"/>
                </a:moveTo>
                <a:lnTo>
                  <a:pt x="647700" y="647700"/>
                </a:lnTo>
                <a:lnTo>
                  <a:pt x="647700" y="0"/>
                </a:lnTo>
                <a:lnTo>
                  <a:pt x="0" y="0"/>
                </a:lnTo>
                <a:lnTo>
                  <a:pt x="0" y="647700"/>
                </a:lnTo>
                <a:close/>
              </a:path>
            </a:pathLst>
          </a:custGeom>
          <a:solidFill>
            <a:srgbClr val="B5E0EB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98586" y="2788349"/>
            <a:ext cx="497205" cy="489585"/>
          </a:xfrm>
          <a:custGeom>
            <a:avLst/>
            <a:gdLst/>
            <a:ahLst/>
            <a:cxnLst/>
            <a:rect l="l" t="t" r="r" b="b"/>
            <a:pathLst>
              <a:path w="662939" h="652780">
                <a:moveTo>
                  <a:pt x="0" y="0"/>
                </a:moveTo>
                <a:lnTo>
                  <a:pt x="12446" y="652272"/>
                </a:lnTo>
                <a:lnTo>
                  <a:pt x="662940" y="652272"/>
                </a:lnTo>
                <a:lnTo>
                  <a:pt x="650494" y="1257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94075" y="2780919"/>
            <a:ext cx="485775" cy="485775"/>
          </a:xfrm>
          <a:custGeom>
            <a:avLst/>
            <a:gdLst/>
            <a:ahLst/>
            <a:cxnLst/>
            <a:rect l="l" t="t" r="r" b="b"/>
            <a:pathLst>
              <a:path w="647700" h="647700">
                <a:moveTo>
                  <a:pt x="0" y="647700"/>
                </a:moveTo>
                <a:lnTo>
                  <a:pt x="647700" y="647700"/>
                </a:lnTo>
                <a:lnTo>
                  <a:pt x="647700" y="0"/>
                </a:lnTo>
                <a:lnTo>
                  <a:pt x="0" y="0"/>
                </a:lnTo>
                <a:lnTo>
                  <a:pt x="0" y="647700"/>
                </a:lnTo>
                <a:close/>
              </a:path>
            </a:pathLst>
          </a:custGeom>
          <a:solidFill>
            <a:srgbClr val="B5E0EB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86648" y="2788349"/>
            <a:ext cx="498634" cy="489585"/>
          </a:xfrm>
          <a:custGeom>
            <a:avLst/>
            <a:gdLst/>
            <a:ahLst/>
            <a:cxnLst/>
            <a:rect l="l" t="t" r="r" b="b"/>
            <a:pathLst>
              <a:path w="664844" h="652780">
                <a:moveTo>
                  <a:pt x="0" y="0"/>
                </a:moveTo>
                <a:lnTo>
                  <a:pt x="12573" y="652272"/>
                </a:lnTo>
                <a:lnTo>
                  <a:pt x="664463" y="652272"/>
                </a:lnTo>
                <a:lnTo>
                  <a:pt x="651890" y="1257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79850" y="2780919"/>
            <a:ext cx="485775" cy="485775"/>
          </a:xfrm>
          <a:custGeom>
            <a:avLst/>
            <a:gdLst/>
            <a:ahLst/>
            <a:cxnLst/>
            <a:rect l="l" t="t" r="r" b="b"/>
            <a:pathLst>
              <a:path w="647700" h="647700">
                <a:moveTo>
                  <a:pt x="0" y="647700"/>
                </a:moveTo>
                <a:lnTo>
                  <a:pt x="647700" y="647700"/>
                </a:lnTo>
                <a:lnTo>
                  <a:pt x="647700" y="0"/>
                </a:lnTo>
                <a:lnTo>
                  <a:pt x="0" y="0"/>
                </a:lnTo>
                <a:lnTo>
                  <a:pt x="0" y="647700"/>
                </a:lnTo>
                <a:close/>
              </a:path>
            </a:pathLst>
          </a:custGeom>
          <a:solidFill>
            <a:srgbClr val="B5E0EB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80992" y="2842627"/>
            <a:ext cx="110823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tabLst>
                <a:tab pos="497681" algn="l"/>
                <a:tab pos="983933" algn="l"/>
              </a:tabLst>
            </a:pP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1	2	3</a:t>
            </a:r>
            <a:endParaRPr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72423" y="2788349"/>
            <a:ext cx="498634" cy="489585"/>
          </a:xfrm>
          <a:custGeom>
            <a:avLst/>
            <a:gdLst/>
            <a:ahLst/>
            <a:cxnLst/>
            <a:rect l="l" t="t" r="r" b="b"/>
            <a:pathLst>
              <a:path w="664845" h="652780">
                <a:moveTo>
                  <a:pt x="0" y="0"/>
                </a:moveTo>
                <a:lnTo>
                  <a:pt x="12573" y="652272"/>
                </a:lnTo>
                <a:lnTo>
                  <a:pt x="664463" y="652272"/>
                </a:lnTo>
                <a:lnTo>
                  <a:pt x="651890" y="1257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90166" y="2906343"/>
            <a:ext cx="13335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b="1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endParaRPr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07161" y="3473576"/>
            <a:ext cx="487204" cy="485775"/>
          </a:xfrm>
          <a:custGeom>
            <a:avLst/>
            <a:gdLst/>
            <a:ahLst/>
            <a:cxnLst/>
            <a:rect l="l" t="t" r="r" b="b"/>
            <a:pathLst>
              <a:path w="649605" h="647700">
                <a:moveTo>
                  <a:pt x="0" y="647700"/>
                </a:moveTo>
                <a:lnTo>
                  <a:pt x="649224" y="647700"/>
                </a:lnTo>
                <a:lnTo>
                  <a:pt x="649224" y="0"/>
                </a:lnTo>
                <a:lnTo>
                  <a:pt x="0" y="0"/>
                </a:lnTo>
                <a:lnTo>
                  <a:pt x="0" y="647700"/>
                </a:lnTo>
                <a:close/>
              </a:path>
            </a:pathLst>
          </a:custGeom>
          <a:solidFill>
            <a:srgbClr val="B5E0EB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00871" y="3481009"/>
            <a:ext cx="497205" cy="488156"/>
          </a:xfrm>
          <a:custGeom>
            <a:avLst/>
            <a:gdLst/>
            <a:ahLst/>
            <a:cxnLst/>
            <a:rect l="l" t="t" r="r" b="b"/>
            <a:pathLst>
              <a:path w="662939" h="650875">
                <a:moveTo>
                  <a:pt x="0" y="0"/>
                </a:moveTo>
                <a:lnTo>
                  <a:pt x="12445" y="650748"/>
                </a:lnTo>
                <a:lnTo>
                  <a:pt x="662939" y="650748"/>
                </a:lnTo>
                <a:lnTo>
                  <a:pt x="650494" y="1257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896362" y="3473576"/>
            <a:ext cx="485775" cy="485775"/>
          </a:xfrm>
          <a:custGeom>
            <a:avLst/>
            <a:gdLst/>
            <a:ahLst/>
            <a:cxnLst/>
            <a:rect l="l" t="t" r="r" b="b"/>
            <a:pathLst>
              <a:path w="647700" h="647700">
                <a:moveTo>
                  <a:pt x="0" y="647700"/>
                </a:moveTo>
                <a:lnTo>
                  <a:pt x="647700" y="647700"/>
                </a:lnTo>
                <a:lnTo>
                  <a:pt x="647700" y="0"/>
                </a:lnTo>
                <a:lnTo>
                  <a:pt x="0" y="0"/>
                </a:lnTo>
                <a:lnTo>
                  <a:pt x="0" y="647700"/>
                </a:lnTo>
                <a:close/>
              </a:path>
            </a:pathLst>
          </a:custGeom>
          <a:solidFill>
            <a:srgbClr val="B5E0EB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888935" y="3481009"/>
            <a:ext cx="498634" cy="488156"/>
          </a:xfrm>
          <a:custGeom>
            <a:avLst/>
            <a:gdLst/>
            <a:ahLst/>
            <a:cxnLst/>
            <a:rect l="l" t="t" r="r" b="b"/>
            <a:pathLst>
              <a:path w="664844" h="650875">
                <a:moveTo>
                  <a:pt x="0" y="0"/>
                </a:moveTo>
                <a:lnTo>
                  <a:pt x="12572" y="650748"/>
                </a:lnTo>
                <a:lnTo>
                  <a:pt x="664463" y="650748"/>
                </a:lnTo>
                <a:lnTo>
                  <a:pt x="651890" y="1257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382137" y="3473576"/>
            <a:ext cx="485775" cy="485775"/>
          </a:xfrm>
          <a:custGeom>
            <a:avLst/>
            <a:gdLst/>
            <a:ahLst/>
            <a:cxnLst/>
            <a:rect l="l" t="t" r="r" b="b"/>
            <a:pathLst>
              <a:path w="647700" h="647700">
                <a:moveTo>
                  <a:pt x="0" y="647700"/>
                </a:moveTo>
                <a:lnTo>
                  <a:pt x="647700" y="647700"/>
                </a:lnTo>
                <a:lnTo>
                  <a:pt x="647700" y="0"/>
                </a:lnTo>
                <a:lnTo>
                  <a:pt x="0" y="0"/>
                </a:lnTo>
                <a:lnTo>
                  <a:pt x="0" y="647700"/>
                </a:lnTo>
                <a:close/>
              </a:path>
            </a:pathLst>
          </a:custGeom>
          <a:solidFill>
            <a:srgbClr val="B5E0EB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488597" y="3535660"/>
            <a:ext cx="129921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tabLst>
                <a:tab pos="491014" algn="l"/>
                <a:tab pos="983933" algn="l"/>
              </a:tabLst>
            </a:pP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“a”	“b”	“c”</a:t>
            </a:r>
            <a:endParaRPr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374710" y="3481009"/>
            <a:ext cx="498634" cy="488156"/>
          </a:xfrm>
          <a:custGeom>
            <a:avLst/>
            <a:gdLst/>
            <a:ahLst/>
            <a:cxnLst/>
            <a:rect l="l" t="t" r="r" b="b"/>
            <a:pathLst>
              <a:path w="664845" h="650875">
                <a:moveTo>
                  <a:pt x="0" y="0"/>
                </a:moveTo>
                <a:lnTo>
                  <a:pt x="12572" y="650748"/>
                </a:lnTo>
                <a:lnTo>
                  <a:pt x="664463" y="650748"/>
                </a:lnTo>
                <a:lnTo>
                  <a:pt x="651890" y="1257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092928" y="3599001"/>
            <a:ext cx="12096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b="1" dirty="0">
                <a:solidFill>
                  <a:prstClr val="black"/>
                </a:solidFill>
                <a:latin typeface="Times New Roman"/>
                <a:cs typeface="Times New Roman"/>
              </a:rPr>
              <a:t>z</a:t>
            </a:r>
            <a:endParaRPr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xfrm>
            <a:off x="338938" y="5765254"/>
            <a:ext cx="20955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/>
            <a:fld id="{81D60167-4931-47E6-BA6A-407CBD079E47}" type="slidenum">
              <a:rPr dirty="0">
                <a:solidFill>
                  <a:prstClr val="black"/>
                </a:solidFill>
              </a:rPr>
              <a:pPr marL="19050"/>
              <a:t>38</a:t>
            </a:fld>
            <a:endParaRPr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8804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62761" y="1052904"/>
            <a:ext cx="552450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100" spc="-23" dirty="0">
                <a:solidFill>
                  <a:srgbClr val="0066CC"/>
                </a:solidFill>
                <a:latin typeface="맑은 고딕"/>
                <a:cs typeface="맑은 고딕"/>
              </a:rPr>
              <a:t>벡터</a:t>
            </a:r>
            <a:endParaRPr sz="2100"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09268" y="1568686"/>
            <a:ext cx="4920138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tabLst>
                <a:tab pos="266224" algn="l"/>
              </a:tabLst>
            </a:pPr>
            <a:r>
              <a:rPr sz="157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575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z="2100" spc="-26" dirty="0">
                <a:solidFill>
                  <a:prstClr val="black"/>
                </a:solidFill>
                <a:latin typeface="맑은 고딕"/>
                <a:cs typeface="맑은 고딕"/>
              </a:rPr>
              <a:t>연속적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인</a:t>
            </a:r>
            <a:r>
              <a:rPr sz="2100" spc="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26" dirty="0">
                <a:solidFill>
                  <a:prstClr val="black"/>
                </a:solidFill>
                <a:latin typeface="맑은 고딕"/>
                <a:cs typeface="맑은 고딕"/>
              </a:rPr>
              <a:t>숫자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로</a:t>
            </a:r>
            <a:r>
              <a:rPr sz="2100" spc="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26" dirty="0">
                <a:solidFill>
                  <a:prstClr val="black"/>
                </a:solidFill>
                <a:latin typeface="맑은 고딕"/>
                <a:cs typeface="맑은 고딕"/>
              </a:rPr>
              <a:t>이루어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진</a:t>
            </a:r>
            <a:r>
              <a:rPr sz="2100" spc="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벡터</a:t>
            </a:r>
            <a:r>
              <a:rPr sz="2100" spc="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26" dirty="0">
                <a:solidFill>
                  <a:prstClr val="black"/>
                </a:solidFill>
                <a:latin typeface="맑은 고딕"/>
                <a:cs typeface="맑은 고딕"/>
              </a:rPr>
              <a:t>만들기</a:t>
            </a:r>
            <a:endParaRPr sz="2100"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56780" y="2079690"/>
            <a:ext cx="5508307" cy="461665"/>
          </a:xfrm>
          <a:prstGeom prst="rect">
            <a:avLst/>
          </a:prstGeom>
          <a:solidFill>
            <a:srgbClr val="F1F1F1"/>
          </a:solidFill>
          <a:ln w="25908">
            <a:solidFill>
              <a:srgbClr val="31849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626"/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v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1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&lt;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- 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50:90</a:t>
            </a:r>
            <a:endParaRPr sz="15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57626"/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v1</a:t>
            </a:r>
            <a:endParaRPr sz="15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77873" y="2818637"/>
            <a:ext cx="6615684" cy="8263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56780" y="3645600"/>
            <a:ext cx="5508307" cy="461665"/>
          </a:xfrm>
          <a:prstGeom prst="rect">
            <a:avLst/>
          </a:prstGeom>
          <a:solidFill>
            <a:srgbClr val="F1F1F1"/>
          </a:solidFill>
          <a:ln w="25908">
            <a:solidFill>
              <a:srgbClr val="31849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626"/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v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2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&lt;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- 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c(1,2,5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,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50:90)</a:t>
            </a:r>
            <a:endParaRPr sz="15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57626"/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v2</a:t>
            </a:r>
            <a:endParaRPr sz="15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15593" y="4562856"/>
            <a:ext cx="6280785" cy="10572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338938" y="5765254"/>
            <a:ext cx="20955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/>
            <a:fld id="{81D60167-4931-47E6-BA6A-407CBD079E47}" type="slidenum">
              <a:rPr dirty="0">
                <a:solidFill>
                  <a:prstClr val="black"/>
                </a:solidFill>
              </a:rPr>
              <a:pPr marL="19050"/>
              <a:t>39</a:t>
            </a:fld>
            <a:endParaRPr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010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343153"/>
            <a:ext cx="6858000" cy="2336006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62" y="1052904"/>
            <a:ext cx="6418478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15" dirty="0"/>
              <a:t>Instal</a:t>
            </a:r>
            <a:r>
              <a:rPr spc="-8" dirty="0"/>
              <a:t>l</a:t>
            </a:r>
            <a:r>
              <a:rPr spc="-4" dirty="0"/>
              <a:t> </a:t>
            </a:r>
            <a:r>
              <a:rPr spc="-15" dirty="0"/>
              <a:t>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09268" y="1556120"/>
            <a:ext cx="212502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tabLst>
                <a:tab pos="266224" algn="l"/>
              </a:tabLst>
            </a:pPr>
            <a:r>
              <a:rPr sz="112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125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다운로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드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사이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트</a:t>
            </a:r>
            <a:r>
              <a:rPr sz="1500" spc="-19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선택</a:t>
            </a:r>
            <a:endParaRPr sz="1500"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33475" y="2780073"/>
            <a:ext cx="2300821" cy="1106127"/>
          </a:xfrm>
          <a:custGeom>
            <a:avLst/>
            <a:gdLst/>
            <a:ahLst/>
            <a:cxnLst/>
            <a:rect l="l" t="t" r="r" b="b"/>
            <a:pathLst>
              <a:path w="2016760" h="361314">
                <a:moveTo>
                  <a:pt x="0" y="60198"/>
                </a:moveTo>
                <a:lnTo>
                  <a:pt x="14341" y="21183"/>
                </a:lnTo>
                <a:lnTo>
                  <a:pt x="49963" y="865"/>
                </a:lnTo>
                <a:lnTo>
                  <a:pt x="1956053" y="0"/>
                </a:lnTo>
                <a:lnTo>
                  <a:pt x="1970453" y="1729"/>
                </a:lnTo>
                <a:lnTo>
                  <a:pt x="2004464" y="24388"/>
                </a:lnTo>
                <a:lnTo>
                  <a:pt x="2016252" y="300989"/>
                </a:lnTo>
                <a:lnTo>
                  <a:pt x="2014522" y="315389"/>
                </a:lnTo>
                <a:lnTo>
                  <a:pt x="1991863" y="349400"/>
                </a:lnTo>
                <a:lnTo>
                  <a:pt x="60197" y="361188"/>
                </a:lnTo>
                <a:lnTo>
                  <a:pt x="45807" y="359458"/>
                </a:lnTo>
                <a:lnTo>
                  <a:pt x="11794" y="336799"/>
                </a:lnTo>
                <a:lnTo>
                  <a:pt x="0" y="60198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338938" y="5765254"/>
            <a:ext cx="20955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/>
            <a:fld id="{81D60167-4931-47E6-BA6A-407CBD079E47}" type="slidenum">
              <a:rPr dirty="0">
                <a:solidFill>
                  <a:prstClr val="black"/>
                </a:solidFill>
              </a:rPr>
              <a:pPr marL="19050"/>
              <a:t>4</a:t>
            </a:fld>
            <a:endParaRPr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623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62761" y="1052904"/>
            <a:ext cx="552450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100" spc="-23" dirty="0">
                <a:solidFill>
                  <a:srgbClr val="0066CC"/>
                </a:solidFill>
                <a:latin typeface="맑은 고딕"/>
                <a:cs typeface="맑은 고딕"/>
              </a:rPr>
              <a:t>벡터</a:t>
            </a:r>
            <a:endParaRPr sz="2100"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09271" y="1578211"/>
            <a:ext cx="3233261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700" indent="-257175">
              <a:lnSpc>
                <a:spcPts val="2483"/>
              </a:lnSpc>
              <a:buClr>
                <a:srgbClr val="99CCFF"/>
              </a:buClr>
              <a:buSzPct val="75000"/>
              <a:buFont typeface="Wingdings"/>
              <a:buChar char=""/>
              <a:tabLst>
                <a:tab pos="266700" algn="l"/>
              </a:tabLst>
            </a:pPr>
            <a:r>
              <a:rPr sz="2100" spc="-26" dirty="0">
                <a:solidFill>
                  <a:prstClr val="black"/>
                </a:solidFill>
                <a:latin typeface="맑은 고딕"/>
                <a:cs typeface="맑은 고딕"/>
              </a:rPr>
              <a:t>데이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터</a:t>
            </a:r>
            <a:r>
              <a:rPr sz="2100" spc="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26" dirty="0">
                <a:solidFill>
                  <a:prstClr val="black"/>
                </a:solidFill>
                <a:latin typeface="맑은 고딕"/>
                <a:cs typeface="맑은 고딕"/>
              </a:rPr>
              <a:t>벡터</a:t>
            </a:r>
            <a:r>
              <a:rPr sz="2100" spc="-11" dirty="0">
                <a:solidFill>
                  <a:prstClr val="black"/>
                </a:solidFill>
                <a:latin typeface="맑은 고딕"/>
                <a:cs typeface="맑은 고딕"/>
              </a:rPr>
              <a:t>(d</a:t>
            </a:r>
            <a:r>
              <a:rPr sz="2100" spc="-19" dirty="0">
                <a:solidFill>
                  <a:prstClr val="black"/>
                </a:solidFill>
                <a:latin typeface="맑은 고딕"/>
                <a:cs typeface="맑은 고딕"/>
              </a:rPr>
              <a:t>a</a:t>
            </a:r>
            <a:r>
              <a:rPr sz="2100" spc="-11" dirty="0">
                <a:solidFill>
                  <a:prstClr val="black"/>
                </a:solidFill>
                <a:latin typeface="맑은 고딕"/>
                <a:cs typeface="맑은 고딕"/>
              </a:rPr>
              <a:t>ta</a:t>
            </a:r>
            <a:r>
              <a:rPr sz="2100" spc="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15" dirty="0">
                <a:solidFill>
                  <a:prstClr val="black"/>
                </a:solidFill>
                <a:latin typeface="맑은 고딕"/>
                <a:cs typeface="맑은 고딕"/>
              </a:rPr>
              <a:t>vector)</a:t>
            </a:r>
            <a:endParaRPr sz="2100"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72808" y="2511745"/>
            <a:ext cx="5508307" cy="1025366"/>
          </a:xfrm>
          <a:custGeom>
            <a:avLst/>
            <a:gdLst/>
            <a:ahLst/>
            <a:cxnLst/>
            <a:rect l="l" t="t" r="r" b="b"/>
            <a:pathLst>
              <a:path w="7344409" h="1367154">
                <a:moveTo>
                  <a:pt x="0" y="1367027"/>
                </a:moveTo>
                <a:lnTo>
                  <a:pt x="7344156" y="1367027"/>
                </a:lnTo>
                <a:lnTo>
                  <a:pt x="7344156" y="0"/>
                </a:lnTo>
                <a:lnTo>
                  <a:pt x="0" y="0"/>
                </a:lnTo>
                <a:lnTo>
                  <a:pt x="0" y="136702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72808" y="2511745"/>
            <a:ext cx="5508307" cy="1025366"/>
          </a:xfrm>
          <a:custGeom>
            <a:avLst/>
            <a:gdLst/>
            <a:ahLst/>
            <a:cxnLst/>
            <a:rect l="l" t="t" r="r" b="b"/>
            <a:pathLst>
              <a:path w="7344409" h="1367154">
                <a:moveTo>
                  <a:pt x="0" y="1367027"/>
                </a:moveTo>
                <a:lnTo>
                  <a:pt x="7344156" y="1367027"/>
                </a:lnTo>
                <a:lnTo>
                  <a:pt x="7344156" y="0"/>
                </a:lnTo>
                <a:lnTo>
                  <a:pt x="0" y="0"/>
                </a:lnTo>
                <a:lnTo>
                  <a:pt x="0" y="1367027"/>
                </a:lnTo>
                <a:close/>
              </a:path>
            </a:pathLst>
          </a:custGeom>
          <a:ln w="25908">
            <a:solidFill>
              <a:srgbClr val="318497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52171" y="1931878"/>
            <a:ext cx="5320132" cy="14952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125" dirty="0">
                <a:solidFill>
                  <a:srgbClr val="46B5CF"/>
                </a:solidFill>
                <a:latin typeface="Wingdings"/>
                <a:cs typeface="Wingdings"/>
              </a:rPr>
              <a:t></a:t>
            </a:r>
            <a:r>
              <a:rPr sz="1125" dirty="0">
                <a:solidFill>
                  <a:srgbClr val="46B5CF"/>
                </a:solidFill>
                <a:latin typeface="Times New Roman"/>
                <a:cs typeface="Times New Roman"/>
              </a:rPr>
              <a:t> </a:t>
            </a:r>
            <a:r>
              <a:rPr sz="1125" spc="124" dirty="0">
                <a:solidFill>
                  <a:srgbClr val="46B5C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데이터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벡터는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구성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값에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이름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부여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가능</a:t>
            </a:r>
          </a:p>
          <a:p>
            <a:pPr marL="9525">
              <a:spcBef>
                <a:spcPts val="360"/>
              </a:spcBef>
            </a:pPr>
            <a:r>
              <a:rPr sz="1125" dirty="0">
                <a:solidFill>
                  <a:srgbClr val="46B5CF"/>
                </a:solidFill>
                <a:latin typeface="Wingdings"/>
                <a:cs typeface="Wingdings"/>
              </a:rPr>
              <a:t></a:t>
            </a:r>
            <a:r>
              <a:rPr sz="1125" dirty="0">
                <a:solidFill>
                  <a:srgbClr val="46B5CF"/>
                </a:solidFill>
                <a:latin typeface="Times New Roman"/>
                <a:cs typeface="Times New Roman"/>
              </a:rPr>
              <a:t> </a:t>
            </a:r>
            <a:r>
              <a:rPr sz="1125" spc="124" dirty="0">
                <a:solidFill>
                  <a:srgbClr val="46B5CF"/>
                </a:solidFill>
                <a:latin typeface="Times New Roman"/>
                <a:cs typeface="Times New Roman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n</a:t>
            </a:r>
            <a:r>
              <a:rPr sz="1500" spc="4" dirty="0">
                <a:solidFill>
                  <a:prstClr val="black"/>
                </a:solidFill>
                <a:latin typeface="맑은 고딕"/>
                <a:cs typeface="맑은 고딕"/>
              </a:rPr>
              <a:t>a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me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s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()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함수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이용</a:t>
            </a:r>
          </a:p>
          <a:p>
            <a:pPr>
              <a:spcBef>
                <a:spcPts val="20"/>
              </a:spcBef>
            </a:pPr>
            <a:endParaRPr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288131">
              <a:lnSpc>
                <a:spcPts val="1774"/>
              </a:lnSpc>
              <a:tabLst>
                <a:tab pos="3031331" algn="l"/>
              </a:tabLst>
            </a:pP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scor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e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&lt;-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c(90,85,70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)	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/>
              </a:rPr>
              <a:t>#</a:t>
            </a:r>
            <a:r>
              <a:rPr sz="1500" spc="-4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/>
              </a:rPr>
              <a:t> 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성적</a:t>
            </a:r>
            <a:endParaRPr sz="1500" dirty="0">
              <a:solidFill>
                <a:prstClr val="black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바탕"/>
            </a:endParaRPr>
          </a:p>
          <a:p>
            <a:pPr marL="288131">
              <a:lnSpc>
                <a:spcPts val="1774"/>
              </a:lnSpc>
            </a:pP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names(score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)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&lt;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-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c("John","Tom","Jane")</a:t>
            </a:r>
            <a:endParaRPr sz="1500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88131">
              <a:spcBef>
                <a:spcPts val="53"/>
              </a:spcBef>
              <a:tabLst>
                <a:tab pos="3031331" algn="l"/>
              </a:tabLst>
            </a:pP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scor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e	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/>
              </a:rPr>
              <a:t>#</a:t>
            </a:r>
            <a:r>
              <a:rPr sz="1500" spc="-4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/>
              </a:rPr>
              <a:t> 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이름과</a:t>
            </a:r>
            <a:r>
              <a:rPr sz="1500" spc="-105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 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함께</a:t>
            </a:r>
            <a:r>
              <a:rPr sz="1500" spc="-86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 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값이</a:t>
            </a:r>
            <a:r>
              <a:rPr sz="1500" spc="-98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 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출력</a:t>
            </a:r>
            <a:endParaRPr sz="1500" dirty="0">
              <a:solidFill>
                <a:prstClr val="black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바탕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72233" y="3807333"/>
            <a:ext cx="4700016" cy="1200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338938" y="5765254"/>
            <a:ext cx="20955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/>
            <a:fld id="{81D60167-4931-47E6-BA6A-407CBD079E47}" type="slidenum">
              <a:rPr dirty="0">
                <a:solidFill>
                  <a:prstClr val="black"/>
                </a:solidFill>
              </a:rPr>
              <a:pPr marL="19050"/>
              <a:t>40</a:t>
            </a:fld>
            <a:endParaRPr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234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62761" y="1052904"/>
            <a:ext cx="552450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100" spc="-23" dirty="0">
                <a:solidFill>
                  <a:srgbClr val="0066CC"/>
                </a:solidFill>
                <a:latin typeface="맑은 고딕"/>
                <a:cs typeface="맑은 고딕"/>
              </a:rPr>
              <a:t>벡터</a:t>
            </a:r>
            <a:endParaRPr sz="2100"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09268" y="1568683"/>
            <a:ext cx="3758565" cy="6052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tabLst>
                <a:tab pos="266224" algn="l"/>
              </a:tabLst>
            </a:pPr>
            <a:r>
              <a:rPr sz="157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575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z="2100" spc="-26" dirty="0">
                <a:solidFill>
                  <a:prstClr val="black"/>
                </a:solidFill>
                <a:latin typeface="맑은 고딕"/>
                <a:cs typeface="맑은 고딕"/>
              </a:rPr>
              <a:t>데이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터</a:t>
            </a:r>
            <a:r>
              <a:rPr sz="2100" spc="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26" dirty="0">
                <a:solidFill>
                  <a:prstClr val="black"/>
                </a:solidFill>
                <a:latin typeface="맑은 고딕"/>
                <a:cs typeface="맑은 고딕"/>
              </a:rPr>
              <a:t>벡터에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서</a:t>
            </a:r>
            <a:r>
              <a:rPr sz="2100" spc="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값</a:t>
            </a:r>
            <a:r>
              <a:rPr sz="2100" spc="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26" dirty="0">
                <a:solidFill>
                  <a:prstClr val="black"/>
                </a:solidFill>
                <a:latin typeface="맑은 고딕"/>
                <a:cs typeface="맑은 고딕"/>
              </a:rPr>
              <a:t>추출하기</a:t>
            </a:r>
            <a:endParaRPr sz="2100">
              <a:solidFill>
                <a:prstClr val="black"/>
              </a:solidFill>
              <a:latin typeface="맑은 고딕"/>
              <a:cs typeface="맑은 고딕"/>
            </a:endParaRPr>
          </a:p>
          <a:p>
            <a:pPr marL="352425">
              <a:spcBef>
                <a:spcPts val="375"/>
              </a:spcBef>
            </a:pPr>
            <a:r>
              <a:rPr sz="1125" dirty="0">
                <a:solidFill>
                  <a:srgbClr val="46B5CF"/>
                </a:solidFill>
                <a:latin typeface="Wingdings"/>
                <a:cs typeface="Wingdings"/>
              </a:rPr>
              <a:t></a:t>
            </a:r>
            <a:r>
              <a:rPr sz="1125" dirty="0">
                <a:solidFill>
                  <a:srgbClr val="46B5CF"/>
                </a:solidFill>
                <a:latin typeface="Times New Roman"/>
                <a:cs typeface="Times New Roman"/>
              </a:rPr>
              <a:t> </a:t>
            </a:r>
            <a:r>
              <a:rPr sz="1125" spc="124" dirty="0">
                <a:solidFill>
                  <a:srgbClr val="46B5C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한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개의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값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추출</a:t>
            </a:r>
            <a:endParaRPr sz="1500"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33969" y="2241997"/>
            <a:ext cx="5509260" cy="648176"/>
          </a:xfrm>
          <a:custGeom>
            <a:avLst/>
            <a:gdLst/>
            <a:ahLst/>
            <a:cxnLst/>
            <a:rect l="l" t="t" r="r" b="b"/>
            <a:pathLst>
              <a:path w="7345680" h="864235">
                <a:moveTo>
                  <a:pt x="0" y="864108"/>
                </a:moveTo>
                <a:lnTo>
                  <a:pt x="7345680" y="864108"/>
                </a:lnTo>
                <a:lnTo>
                  <a:pt x="7345680" y="0"/>
                </a:lnTo>
                <a:lnTo>
                  <a:pt x="0" y="0"/>
                </a:lnTo>
                <a:lnTo>
                  <a:pt x="0" y="864108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33969" y="2241997"/>
            <a:ext cx="5509260" cy="648176"/>
          </a:xfrm>
          <a:custGeom>
            <a:avLst/>
            <a:gdLst/>
            <a:ahLst/>
            <a:cxnLst/>
            <a:rect l="l" t="t" r="r" b="b"/>
            <a:pathLst>
              <a:path w="7345680" h="864235">
                <a:moveTo>
                  <a:pt x="0" y="864108"/>
                </a:moveTo>
                <a:lnTo>
                  <a:pt x="7345680" y="864108"/>
                </a:lnTo>
                <a:lnTo>
                  <a:pt x="7345680" y="0"/>
                </a:lnTo>
                <a:lnTo>
                  <a:pt x="0" y="0"/>
                </a:lnTo>
                <a:lnTo>
                  <a:pt x="0" y="864108"/>
                </a:lnTo>
                <a:close/>
              </a:path>
            </a:pathLst>
          </a:custGeom>
          <a:ln w="25908">
            <a:solidFill>
              <a:srgbClr val="318497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02456" y="2364510"/>
            <a:ext cx="1943576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d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&lt;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-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c(1,4,3,7,8)</a:t>
            </a:r>
            <a:endParaRPr sz="15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02453" y="2599968"/>
            <a:ext cx="45720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d[2]</a:t>
            </a:r>
            <a:endParaRPr sz="15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17146" y="2576397"/>
            <a:ext cx="3612356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85"/>
              </a:lnSpc>
            </a:pP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/>
              </a:rPr>
              <a:t># 4</a:t>
            </a:r>
            <a:r>
              <a:rPr sz="1500" spc="-11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/>
              </a:rPr>
              <a:t> 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가</a:t>
            </a:r>
            <a:r>
              <a:rPr sz="1500" spc="-86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 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출력</a:t>
            </a:r>
            <a:r>
              <a:rPr sz="1500" spc="-98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 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/>
              </a:rPr>
              <a:t>(R</a:t>
            </a:r>
            <a:r>
              <a:rPr sz="1500" spc="-11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/>
              </a:rPr>
              <a:t> 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은</a:t>
            </a:r>
            <a:r>
              <a:rPr sz="1500" spc="-98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 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인덱스를</a:t>
            </a:r>
            <a:r>
              <a:rPr sz="1500" spc="-101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 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/>
              </a:rPr>
              <a:t>1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부터</a:t>
            </a:r>
            <a:r>
              <a:rPr sz="1500" spc="-98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 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시</a:t>
            </a:r>
            <a:r>
              <a:rPr sz="1500" spc="-4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작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/>
              </a:rPr>
              <a:t>)</a:t>
            </a:r>
            <a:endParaRPr sz="1500" dirty="0">
              <a:solidFill>
                <a:prstClr val="black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04871" y="3375278"/>
            <a:ext cx="485775" cy="485775"/>
          </a:xfrm>
          <a:custGeom>
            <a:avLst/>
            <a:gdLst/>
            <a:ahLst/>
            <a:cxnLst/>
            <a:rect l="l" t="t" r="r" b="b"/>
            <a:pathLst>
              <a:path w="647700" h="647700">
                <a:moveTo>
                  <a:pt x="0" y="647700"/>
                </a:moveTo>
                <a:lnTo>
                  <a:pt x="647700" y="647700"/>
                </a:lnTo>
                <a:lnTo>
                  <a:pt x="647700" y="0"/>
                </a:lnTo>
                <a:lnTo>
                  <a:pt x="0" y="0"/>
                </a:lnTo>
                <a:lnTo>
                  <a:pt x="0" y="647700"/>
                </a:lnTo>
                <a:close/>
              </a:path>
            </a:pathLst>
          </a:custGeom>
          <a:solidFill>
            <a:srgbClr val="B5E0EB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398586" y="3382711"/>
            <a:ext cx="497205" cy="488156"/>
          </a:xfrm>
          <a:custGeom>
            <a:avLst/>
            <a:gdLst/>
            <a:ahLst/>
            <a:cxnLst/>
            <a:rect l="l" t="t" r="r" b="b"/>
            <a:pathLst>
              <a:path w="662939" h="650875">
                <a:moveTo>
                  <a:pt x="0" y="0"/>
                </a:moveTo>
                <a:lnTo>
                  <a:pt x="12446" y="650748"/>
                </a:lnTo>
                <a:lnTo>
                  <a:pt x="662940" y="650748"/>
                </a:lnTo>
                <a:lnTo>
                  <a:pt x="650494" y="12573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894075" y="3375278"/>
            <a:ext cx="485775" cy="485775"/>
          </a:xfrm>
          <a:custGeom>
            <a:avLst/>
            <a:gdLst/>
            <a:ahLst/>
            <a:cxnLst/>
            <a:rect l="l" t="t" r="r" b="b"/>
            <a:pathLst>
              <a:path w="647700" h="647700">
                <a:moveTo>
                  <a:pt x="0" y="647700"/>
                </a:moveTo>
                <a:lnTo>
                  <a:pt x="647700" y="647700"/>
                </a:lnTo>
                <a:lnTo>
                  <a:pt x="647700" y="0"/>
                </a:lnTo>
                <a:lnTo>
                  <a:pt x="0" y="0"/>
                </a:lnTo>
                <a:lnTo>
                  <a:pt x="0" y="647700"/>
                </a:lnTo>
                <a:close/>
              </a:path>
            </a:pathLst>
          </a:custGeom>
          <a:solidFill>
            <a:srgbClr val="B5E0EB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886648" y="3382711"/>
            <a:ext cx="498634" cy="488156"/>
          </a:xfrm>
          <a:custGeom>
            <a:avLst/>
            <a:gdLst/>
            <a:ahLst/>
            <a:cxnLst/>
            <a:rect l="l" t="t" r="r" b="b"/>
            <a:pathLst>
              <a:path w="664844" h="650875">
                <a:moveTo>
                  <a:pt x="0" y="0"/>
                </a:moveTo>
                <a:lnTo>
                  <a:pt x="12573" y="650748"/>
                </a:lnTo>
                <a:lnTo>
                  <a:pt x="664463" y="650748"/>
                </a:lnTo>
                <a:lnTo>
                  <a:pt x="651890" y="1257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379850" y="3375278"/>
            <a:ext cx="485775" cy="485775"/>
          </a:xfrm>
          <a:custGeom>
            <a:avLst/>
            <a:gdLst/>
            <a:ahLst/>
            <a:cxnLst/>
            <a:rect l="l" t="t" r="r" b="b"/>
            <a:pathLst>
              <a:path w="647700" h="647700">
                <a:moveTo>
                  <a:pt x="0" y="647700"/>
                </a:moveTo>
                <a:lnTo>
                  <a:pt x="647700" y="647700"/>
                </a:lnTo>
                <a:lnTo>
                  <a:pt x="647700" y="0"/>
                </a:lnTo>
                <a:lnTo>
                  <a:pt x="0" y="0"/>
                </a:lnTo>
                <a:lnTo>
                  <a:pt x="0" y="647700"/>
                </a:lnTo>
                <a:close/>
              </a:path>
            </a:pathLst>
          </a:custGeom>
          <a:solidFill>
            <a:srgbClr val="B5E0EB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372423" y="3382711"/>
            <a:ext cx="498634" cy="488156"/>
          </a:xfrm>
          <a:custGeom>
            <a:avLst/>
            <a:gdLst/>
            <a:ahLst/>
            <a:cxnLst/>
            <a:rect l="l" t="t" r="r" b="b"/>
            <a:pathLst>
              <a:path w="664845" h="650875">
                <a:moveTo>
                  <a:pt x="0" y="0"/>
                </a:moveTo>
                <a:lnTo>
                  <a:pt x="12573" y="650748"/>
                </a:lnTo>
                <a:lnTo>
                  <a:pt x="664463" y="650748"/>
                </a:lnTo>
                <a:lnTo>
                  <a:pt x="651890" y="1257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865625" y="3375278"/>
            <a:ext cx="485775" cy="485775"/>
          </a:xfrm>
          <a:custGeom>
            <a:avLst/>
            <a:gdLst/>
            <a:ahLst/>
            <a:cxnLst/>
            <a:rect l="l" t="t" r="r" b="b"/>
            <a:pathLst>
              <a:path w="647700" h="647700">
                <a:moveTo>
                  <a:pt x="0" y="647700"/>
                </a:moveTo>
                <a:lnTo>
                  <a:pt x="647700" y="647700"/>
                </a:lnTo>
                <a:lnTo>
                  <a:pt x="647700" y="0"/>
                </a:lnTo>
                <a:lnTo>
                  <a:pt x="0" y="0"/>
                </a:lnTo>
                <a:lnTo>
                  <a:pt x="0" y="647700"/>
                </a:lnTo>
                <a:close/>
              </a:path>
            </a:pathLst>
          </a:custGeom>
          <a:solidFill>
            <a:srgbClr val="B5E0EB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58198" y="3382711"/>
            <a:ext cx="498634" cy="488156"/>
          </a:xfrm>
          <a:custGeom>
            <a:avLst/>
            <a:gdLst/>
            <a:ahLst/>
            <a:cxnLst/>
            <a:rect l="l" t="t" r="r" b="b"/>
            <a:pathLst>
              <a:path w="664845" h="650875">
                <a:moveTo>
                  <a:pt x="0" y="0"/>
                </a:moveTo>
                <a:lnTo>
                  <a:pt x="12573" y="650748"/>
                </a:lnTo>
                <a:lnTo>
                  <a:pt x="664463" y="650748"/>
                </a:lnTo>
                <a:lnTo>
                  <a:pt x="651890" y="1257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351403" y="3375278"/>
            <a:ext cx="487204" cy="485775"/>
          </a:xfrm>
          <a:custGeom>
            <a:avLst/>
            <a:gdLst/>
            <a:ahLst/>
            <a:cxnLst/>
            <a:rect l="l" t="t" r="r" b="b"/>
            <a:pathLst>
              <a:path w="649604" h="647700">
                <a:moveTo>
                  <a:pt x="0" y="647700"/>
                </a:moveTo>
                <a:lnTo>
                  <a:pt x="649224" y="647700"/>
                </a:lnTo>
                <a:lnTo>
                  <a:pt x="649224" y="0"/>
                </a:lnTo>
                <a:lnTo>
                  <a:pt x="0" y="0"/>
                </a:lnTo>
                <a:lnTo>
                  <a:pt x="0" y="647700"/>
                </a:lnTo>
                <a:close/>
              </a:path>
            </a:pathLst>
          </a:custGeom>
          <a:solidFill>
            <a:srgbClr val="B5E0EB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345114" y="3382711"/>
            <a:ext cx="497205" cy="488156"/>
          </a:xfrm>
          <a:custGeom>
            <a:avLst/>
            <a:gdLst/>
            <a:ahLst/>
            <a:cxnLst/>
            <a:rect l="l" t="t" r="r" b="b"/>
            <a:pathLst>
              <a:path w="662939" h="650875">
                <a:moveTo>
                  <a:pt x="0" y="0"/>
                </a:moveTo>
                <a:lnTo>
                  <a:pt x="12446" y="650748"/>
                </a:lnTo>
                <a:lnTo>
                  <a:pt x="662939" y="650748"/>
                </a:lnTo>
                <a:lnTo>
                  <a:pt x="650493" y="1257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449546" y="3437173"/>
            <a:ext cx="2212181" cy="8714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indent="131445">
              <a:tabLst>
                <a:tab pos="629126" algn="l"/>
                <a:tab pos="1115378" algn="l"/>
                <a:tab pos="1601629" algn="l"/>
                <a:tab pos="2087880" algn="l"/>
              </a:tabLst>
            </a:pP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1	4	3	7	8</a:t>
            </a:r>
            <a:endParaRPr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17"/>
              </a:spcBef>
            </a:pPr>
            <a:endParaRPr sz="2063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9525">
              <a:tabLst>
                <a:tab pos="965835" algn="l"/>
                <a:tab pos="1452086" algn="l"/>
              </a:tabLst>
            </a:pP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d[1] </a:t>
            </a:r>
            <a:r>
              <a:rPr spc="-19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d[2]	d[3]	d[4]</a:t>
            </a:r>
            <a:endParaRPr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xfrm>
            <a:off x="338938" y="5765254"/>
            <a:ext cx="20955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/>
            <a:fld id="{81D60167-4931-47E6-BA6A-407CBD079E47}" type="slidenum">
              <a:rPr dirty="0">
                <a:solidFill>
                  <a:prstClr val="black"/>
                </a:solidFill>
              </a:rPr>
              <a:pPr marL="19050"/>
              <a:t>41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146842" y="3478135"/>
            <a:ext cx="133826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d</a:t>
            </a:r>
            <a:endParaRPr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415504" y="4014862"/>
            <a:ext cx="40005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d[5]</a:t>
            </a:r>
            <a:endParaRPr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45267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62761" y="1052904"/>
            <a:ext cx="552450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100" spc="-23" dirty="0">
                <a:solidFill>
                  <a:srgbClr val="0066CC"/>
                </a:solidFill>
                <a:latin typeface="맑은 고딕"/>
                <a:cs typeface="맑은 고딕"/>
              </a:rPr>
              <a:t>벡터</a:t>
            </a:r>
            <a:endParaRPr sz="2100"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09268" y="1568686"/>
            <a:ext cx="3758565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tabLst>
                <a:tab pos="266224" algn="l"/>
              </a:tabLst>
            </a:pPr>
            <a:r>
              <a:rPr sz="157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575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z="2100" spc="-26" dirty="0">
                <a:solidFill>
                  <a:prstClr val="black"/>
                </a:solidFill>
                <a:latin typeface="맑은 고딕"/>
                <a:cs typeface="맑은 고딕"/>
              </a:rPr>
              <a:t>데이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터</a:t>
            </a:r>
            <a:r>
              <a:rPr sz="2100" spc="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26" dirty="0">
                <a:solidFill>
                  <a:prstClr val="black"/>
                </a:solidFill>
                <a:latin typeface="맑은 고딕"/>
                <a:cs typeface="맑은 고딕"/>
              </a:rPr>
              <a:t>벡터에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서</a:t>
            </a:r>
            <a:r>
              <a:rPr sz="2100" spc="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값</a:t>
            </a:r>
            <a:r>
              <a:rPr sz="2100" spc="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26" dirty="0">
                <a:solidFill>
                  <a:prstClr val="black"/>
                </a:solidFill>
                <a:latin typeface="맑은 고딕"/>
                <a:cs typeface="맑은 고딕"/>
              </a:rPr>
              <a:t>추출하기</a:t>
            </a:r>
            <a:endParaRPr sz="2100"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52171" y="2196673"/>
            <a:ext cx="1511141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125" dirty="0">
                <a:solidFill>
                  <a:srgbClr val="46B5CF"/>
                </a:solidFill>
                <a:latin typeface="Wingdings"/>
                <a:cs typeface="Wingdings"/>
              </a:rPr>
              <a:t></a:t>
            </a:r>
            <a:r>
              <a:rPr sz="1125" dirty="0">
                <a:solidFill>
                  <a:srgbClr val="46B5CF"/>
                </a:solidFill>
                <a:latin typeface="Times New Roman"/>
                <a:cs typeface="Times New Roman"/>
              </a:rPr>
              <a:t> </a:t>
            </a:r>
            <a:r>
              <a:rPr sz="1125" spc="124" dirty="0">
                <a:solidFill>
                  <a:srgbClr val="46B5C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구간의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값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추출</a:t>
            </a:r>
            <a:endParaRPr sz="1500"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52168" y="3568276"/>
            <a:ext cx="2622233" cy="6521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314" indent="-214789">
              <a:buClr>
                <a:srgbClr val="46B5CF"/>
              </a:buClr>
              <a:buSzPct val="75000"/>
              <a:buFont typeface="Wingdings"/>
              <a:buChar char=""/>
              <a:tabLst>
                <a:tab pos="224790" algn="l"/>
              </a:tabLst>
            </a:pP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Negativ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e</a:t>
            </a:r>
            <a:r>
              <a:rPr sz="1500" spc="-30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in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d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ex</a:t>
            </a:r>
            <a:endParaRPr sz="1500" dirty="0">
              <a:solidFill>
                <a:prstClr val="black"/>
              </a:solidFill>
              <a:latin typeface="맑은 고딕"/>
              <a:cs typeface="맑은 고딕"/>
            </a:endParaRPr>
          </a:p>
          <a:p>
            <a:pPr>
              <a:spcBef>
                <a:spcPts val="18"/>
              </a:spcBef>
            </a:pPr>
            <a:endParaRPr sz="1238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450056"/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d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&lt;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-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c(1,4,3,7,8,9)</a:t>
            </a:r>
            <a:endParaRPr sz="1500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33969" y="2458021"/>
            <a:ext cx="5509260" cy="705321"/>
          </a:xfrm>
          <a:prstGeom prst="rect">
            <a:avLst/>
          </a:prstGeom>
          <a:solidFill>
            <a:srgbClr val="F1F1F1"/>
          </a:solidFill>
          <a:ln w="25908">
            <a:solidFill>
              <a:srgbClr val="31849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8579"/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d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&lt;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-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c(1,4,3,7,8)</a:t>
            </a:r>
            <a:endParaRPr sz="1500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58579">
              <a:spcBef>
                <a:spcPts val="53"/>
              </a:spcBef>
              <a:tabLst>
                <a:tab pos="2002155" algn="l"/>
              </a:tabLst>
            </a:pP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d[1:3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]	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/>
              </a:rPr>
              <a:t>#</a:t>
            </a:r>
            <a:r>
              <a:rPr sz="1500" spc="-4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/>
              </a:rPr>
              <a:t> </a:t>
            </a:r>
            <a:r>
              <a:rPr sz="1500" spc="-4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처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음</a:t>
            </a:r>
            <a:r>
              <a:rPr sz="1500" spc="-98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 </a:t>
            </a:r>
            <a:r>
              <a:rPr sz="1500" spc="-4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세개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의</a:t>
            </a:r>
            <a:r>
              <a:rPr sz="1500" spc="-98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 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자료</a:t>
            </a:r>
            <a:r>
              <a:rPr sz="1500" spc="-98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 </a:t>
            </a:r>
            <a:r>
              <a:rPr sz="1500" spc="-4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출력</a:t>
            </a:r>
            <a:endParaRPr sz="1500" dirty="0">
              <a:solidFill>
                <a:prstClr val="black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바탕"/>
            </a:endParaRPr>
          </a:p>
          <a:p>
            <a:pPr marL="58579">
              <a:tabLst>
                <a:tab pos="2002155" algn="l"/>
              </a:tabLst>
            </a:pP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d[c(1,3,5)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]	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/>
              </a:rPr>
              <a:t>#</a:t>
            </a:r>
            <a:r>
              <a:rPr sz="1500" spc="-4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/>
              </a:rPr>
              <a:t> 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홀수번째</a:t>
            </a:r>
            <a:r>
              <a:rPr sz="1500" spc="-105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 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자료</a:t>
            </a:r>
            <a:r>
              <a:rPr sz="1500" spc="-94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 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출력</a:t>
            </a:r>
            <a:endParaRPr sz="1500" dirty="0">
              <a:solidFill>
                <a:prstClr val="black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바탕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33969" y="3915346"/>
            <a:ext cx="5509260" cy="810578"/>
          </a:xfrm>
          <a:custGeom>
            <a:avLst/>
            <a:gdLst/>
            <a:ahLst/>
            <a:cxnLst/>
            <a:rect l="l" t="t" r="r" b="b"/>
            <a:pathLst>
              <a:path w="7345680" h="1080770">
                <a:moveTo>
                  <a:pt x="0" y="1080515"/>
                </a:moveTo>
                <a:lnTo>
                  <a:pt x="7345680" y="1080515"/>
                </a:lnTo>
                <a:lnTo>
                  <a:pt x="7345680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25908">
            <a:solidFill>
              <a:srgbClr val="318497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02453" y="4241316"/>
            <a:ext cx="11430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d[-2]</a:t>
            </a:r>
            <a:endParaRPr sz="1500">
              <a:solidFill>
                <a:prstClr val="black"/>
              </a:solidFill>
              <a:latin typeface="Courier New"/>
              <a:cs typeface="Courier New"/>
            </a:endParaRPr>
          </a:p>
          <a:p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d[-c(3:5)]</a:t>
            </a:r>
            <a:endParaRPr sz="15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338938" y="5765254"/>
            <a:ext cx="20955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/>
            <a:fld id="{81D60167-4931-47E6-BA6A-407CBD079E47}" type="slidenum">
              <a:rPr dirty="0">
                <a:solidFill>
                  <a:prstClr val="black"/>
                </a:solidFill>
              </a:rPr>
              <a:pPr marL="19050"/>
              <a:t>42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31446" y="4217745"/>
            <a:ext cx="3440906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/>
              </a:rPr>
              <a:t># -</a:t>
            </a:r>
            <a:r>
              <a:rPr sz="1500" spc="-11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/>
              </a:rPr>
              <a:t> 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는</a:t>
            </a:r>
            <a:r>
              <a:rPr sz="1500" spc="-98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 </a:t>
            </a:r>
            <a:r>
              <a:rPr sz="1500" spc="-4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/>
              </a:rPr>
              <a:t>‘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제외하고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/>
              </a:rPr>
              <a:t>’</a:t>
            </a:r>
            <a:r>
              <a:rPr sz="1500" spc="-68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/>
              </a:rPr>
              <a:t> 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의</a:t>
            </a:r>
            <a:r>
              <a:rPr sz="1500" spc="-86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 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의미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/>
              </a:rPr>
              <a:t>.</a:t>
            </a:r>
            <a:endParaRPr sz="1500" dirty="0">
              <a:solidFill>
                <a:prstClr val="black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/>
            </a:endParaRPr>
          </a:p>
          <a:p>
            <a:pPr>
              <a:lnSpc>
                <a:spcPts val="1785"/>
              </a:lnSpc>
            </a:pP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/>
              </a:rPr>
              <a:t># 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세번째에서</a:t>
            </a:r>
            <a:r>
              <a:rPr sz="1500" spc="-105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 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다섯번째</a:t>
            </a:r>
            <a:r>
              <a:rPr sz="1500" spc="-105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 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값은</a:t>
            </a:r>
            <a:r>
              <a:rPr sz="1500" spc="-98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 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제외하고</a:t>
            </a:r>
            <a:endParaRPr sz="1500" dirty="0">
              <a:solidFill>
                <a:prstClr val="black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12350363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62761" y="1052904"/>
            <a:ext cx="552450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100" spc="-23" dirty="0">
                <a:solidFill>
                  <a:srgbClr val="0066CC"/>
                </a:solidFill>
                <a:latin typeface="맑은 고딕"/>
                <a:cs typeface="맑은 고딕"/>
              </a:rPr>
              <a:t>벡터</a:t>
            </a:r>
            <a:endParaRPr sz="2100"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09268" y="1578211"/>
            <a:ext cx="3758565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483"/>
              </a:lnSpc>
              <a:tabLst>
                <a:tab pos="266224" algn="l"/>
              </a:tabLst>
            </a:pPr>
            <a:r>
              <a:rPr sz="157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575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z="2100" spc="-26" dirty="0">
                <a:solidFill>
                  <a:prstClr val="black"/>
                </a:solidFill>
                <a:latin typeface="맑은 고딕"/>
                <a:cs typeface="맑은 고딕"/>
              </a:rPr>
              <a:t>데이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터</a:t>
            </a:r>
            <a:r>
              <a:rPr sz="2100" spc="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26" dirty="0">
                <a:solidFill>
                  <a:prstClr val="black"/>
                </a:solidFill>
                <a:latin typeface="맑은 고딕"/>
                <a:cs typeface="맑은 고딕"/>
              </a:rPr>
              <a:t>벡터에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서</a:t>
            </a:r>
            <a:r>
              <a:rPr sz="2100" spc="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값</a:t>
            </a:r>
            <a:r>
              <a:rPr sz="2100" spc="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26" dirty="0">
                <a:solidFill>
                  <a:prstClr val="black"/>
                </a:solidFill>
                <a:latin typeface="맑은 고딕"/>
                <a:cs typeface="맑은 고딕"/>
              </a:rPr>
              <a:t>추출하기</a:t>
            </a:r>
            <a:endParaRPr sz="2100"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52168" y="1946733"/>
            <a:ext cx="2454116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126"/>
              </a:lnSpc>
            </a:pPr>
            <a:r>
              <a:rPr sz="1350" dirty="0">
                <a:solidFill>
                  <a:srgbClr val="46B5CF"/>
                </a:solidFill>
                <a:latin typeface="Wingdings"/>
                <a:cs typeface="Wingdings"/>
              </a:rPr>
              <a:t></a:t>
            </a:r>
            <a:r>
              <a:rPr sz="1350" spc="150" dirty="0">
                <a:solidFill>
                  <a:srgbClr val="46B5CF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</a:rPr>
              <a:t>이름으로</a:t>
            </a:r>
            <a:r>
              <a:rPr spc="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</a:rPr>
              <a:t>값</a:t>
            </a:r>
            <a:r>
              <a:rPr spc="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</a:rPr>
              <a:t>추출하기</a:t>
            </a:r>
            <a:endParaRPr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72808" y="2295718"/>
            <a:ext cx="5508307" cy="1166986"/>
          </a:xfrm>
          <a:prstGeom prst="rect">
            <a:avLst/>
          </a:prstGeom>
          <a:solidFill>
            <a:srgbClr val="F1F1F1"/>
          </a:solidFill>
          <a:ln w="25907">
            <a:solidFill>
              <a:srgbClr val="31849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626"/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GN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P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&lt;-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c(2090,2450,960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)</a:t>
            </a:r>
            <a:r>
              <a:rPr sz="1500" b="1" spc="-94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006FC0"/>
                </a:solidFill>
                <a:latin typeface="Arial"/>
                <a:cs typeface="Arial"/>
              </a:rPr>
              <a:t>#</a:t>
            </a:r>
            <a:r>
              <a:rPr sz="1500" spc="-11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006FC0"/>
                </a:solidFill>
                <a:latin typeface="Arial"/>
                <a:cs typeface="Arial"/>
              </a:rPr>
              <a:t>GNP</a:t>
            </a:r>
            <a:endParaRPr sz="1500">
              <a:solidFill>
                <a:prstClr val="black"/>
              </a:solidFill>
              <a:latin typeface="Arial"/>
              <a:cs typeface="Arial"/>
            </a:endParaRPr>
          </a:p>
          <a:p>
            <a:pPr marL="57626" marR="852964">
              <a:spcBef>
                <a:spcPts val="53"/>
              </a:spcBef>
            </a:pP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names(GNP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)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&lt;-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c("Korea","Japan","Nepal") GNP[1]</a:t>
            </a:r>
            <a:endParaRPr sz="15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57626"/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GNP["Korea"]</a:t>
            </a:r>
            <a:endParaRPr sz="15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57626">
              <a:spcBef>
                <a:spcPts val="38"/>
              </a:spcBef>
            </a:pP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GNP[c(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"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Korea","Nepal")]</a:t>
            </a:r>
            <a:endParaRPr sz="15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338938" y="5765254"/>
            <a:ext cx="20955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/>
            <a:fld id="{81D60167-4931-47E6-BA6A-407CBD079E47}" type="slidenum">
              <a:rPr dirty="0">
                <a:solidFill>
                  <a:prstClr val="black"/>
                </a:solidFill>
              </a:rPr>
              <a:pPr marL="19050"/>
              <a:t>43</a:t>
            </a:fld>
            <a:endParaRPr dirty="0">
              <a:solidFill>
                <a:prstClr val="black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281" y="3645884"/>
            <a:ext cx="4385700" cy="222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542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62" y="1052904"/>
            <a:ext cx="6418478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8" dirty="0"/>
              <a:t>[</a:t>
            </a:r>
            <a:r>
              <a:rPr spc="-23" dirty="0"/>
              <a:t>연습</a:t>
            </a:r>
            <a:r>
              <a:rPr spc="-15" dirty="0"/>
              <a:t>3]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338938" y="5765254"/>
            <a:ext cx="20955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/>
            <a:fld id="{81D60167-4931-47E6-BA6A-407CBD079E47}" type="slidenum">
              <a:rPr dirty="0">
                <a:solidFill>
                  <a:prstClr val="black"/>
                </a:solidFill>
              </a:rPr>
              <a:pPr marL="19050"/>
              <a:t>44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09271" y="1556120"/>
            <a:ext cx="4612481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tabLst>
                <a:tab pos="266224" algn="l"/>
              </a:tabLst>
            </a:pPr>
            <a:r>
              <a:rPr sz="112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125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101</a:t>
            </a:r>
            <a:r>
              <a:rPr sz="1500" spc="-19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~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200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의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값으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로</a:t>
            </a:r>
            <a:r>
              <a:rPr sz="1500" spc="-19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구성된</a:t>
            </a:r>
            <a:r>
              <a:rPr sz="1500" spc="-23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벡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터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d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를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생성하시오</a:t>
            </a:r>
            <a:endParaRPr sz="1500"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9271" y="2379553"/>
            <a:ext cx="6366034" cy="18723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tabLst>
                <a:tab pos="266224" algn="l"/>
              </a:tabLst>
            </a:pPr>
            <a:r>
              <a:rPr sz="112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125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d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에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어떤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값이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저장되었는지</a:t>
            </a:r>
            <a:r>
              <a:rPr sz="1500" spc="-23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확인하시오</a:t>
            </a:r>
          </a:p>
          <a:p>
            <a:pPr marL="9525">
              <a:spcBef>
                <a:spcPts val="360"/>
              </a:spcBef>
              <a:tabLst>
                <a:tab pos="266224" algn="l"/>
              </a:tabLst>
            </a:pPr>
            <a:r>
              <a:rPr sz="112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125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d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에서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10번째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값은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무엇인가</a:t>
            </a:r>
          </a:p>
          <a:p>
            <a:pPr marL="9525">
              <a:spcBef>
                <a:spcPts val="360"/>
              </a:spcBef>
              <a:tabLst>
                <a:tab pos="266224" algn="l"/>
              </a:tabLst>
            </a:pPr>
            <a:r>
              <a:rPr sz="112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125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d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에서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뒤에서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10개의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값을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잘라내어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보이시오</a:t>
            </a:r>
          </a:p>
          <a:p>
            <a:pPr marL="9525">
              <a:spcBef>
                <a:spcPts val="360"/>
              </a:spcBef>
              <a:tabLst>
                <a:tab pos="266224" algn="l"/>
              </a:tabLst>
            </a:pPr>
            <a:r>
              <a:rPr sz="112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125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d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에서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앞에서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20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개의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값을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잘라내어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4" dirty="0">
                <a:solidFill>
                  <a:prstClr val="black"/>
                </a:solidFill>
                <a:latin typeface="맑은 고딕"/>
                <a:cs typeface="맑은 고딕"/>
              </a:rPr>
              <a:t>d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.</a:t>
            </a:r>
            <a:r>
              <a:rPr sz="1500" spc="4" dirty="0">
                <a:solidFill>
                  <a:prstClr val="black"/>
                </a:solidFill>
                <a:latin typeface="맑은 고딕"/>
                <a:cs typeface="맑은 고딕"/>
              </a:rPr>
              <a:t>2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0</a:t>
            </a:r>
            <a:r>
              <a:rPr sz="1500" spc="-26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에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저장하시오.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d</a:t>
            </a:r>
            <a:r>
              <a:rPr sz="1500" spc="4" dirty="0">
                <a:solidFill>
                  <a:prstClr val="black"/>
                </a:solidFill>
                <a:latin typeface="맑은 고딕"/>
                <a:cs typeface="맑은 고딕"/>
              </a:rPr>
              <a:t>.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20</a:t>
            </a:r>
            <a:r>
              <a:rPr sz="1500" spc="-23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의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값을</a:t>
            </a:r>
          </a:p>
          <a:p>
            <a:pPr marL="266700"/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보이시오</a:t>
            </a:r>
            <a:endParaRPr sz="1500" dirty="0">
              <a:solidFill>
                <a:prstClr val="black"/>
              </a:solidFill>
              <a:latin typeface="맑은 고딕"/>
              <a:cs typeface="맑은 고딕"/>
            </a:endParaRPr>
          </a:p>
          <a:p>
            <a:pPr marL="9525">
              <a:spcBef>
                <a:spcPts val="360"/>
              </a:spcBef>
              <a:tabLst>
                <a:tab pos="266224" algn="l"/>
              </a:tabLst>
            </a:pPr>
            <a:r>
              <a:rPr sz="112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125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d</a:t>
            </a:r>
            <a:r>
              <a:rPr sz="1500" spc="4" dirty="0">
                <a:solidFill>
                  <a:prstClr val="black"/>
                </a:solidFill>
                <a:latin typeface="맑은 고딕"/>
                <a:cs typeface="맑은 고딕"/>
              </a:rPr>
              <a:t>.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20</a:t>
            </a:r>
            <a:r>
              <a:rPr sz="1500" spc="-23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에서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5번째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값을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제외한</a:t>
            </a:r>
            <a:r>
              <a:rPr sz="1500" spc="-19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나머지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값들을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보이시오</a:t>
            </a:r>
          </a:p>
          <a:p>
            <a:pPr marL="9525">
              <a:spcBef>
                <a:spcPts val="360"/>
              </a:spcBef>
              <a:tabLst>
                <a:tab pos="266224" algn="l"/>
              </a:tabLst>
            </a:pPr>
            <a:r>
              <a:rPr sz="112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125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d</a:t>
            </a:r>
            <a:r>
              <a:rPr sz="1500" spc="4" dirty="0">
                <a:solidFill>
                  <a:prstClr val="black"/>
                </a:solidFill>
                <a:latin typeface="맑은 고딕"/>
                <a:cs typeface="맑은 고딕"/>
              </a:rPr>
              <a:t>.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20</a:t>
            </a:r>
            <a:r>
              <a:rPr sz="1500" spc="-23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에서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5,7</a:t>
            </a:r>
            <a:r>
              <a:rPr sz="1500" spc="4" dirty="0">
                <a:solidFill>
                  <a:prstClr val="black"/>
                </a:solidFill>
                <a:latin typeface="맑은 고딕"/>
                <a:cs typeface="맑은 고딕"/>
              </a:rPr>
              <a:t>,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9</a:t>
            </a:r>
            <a:r>
              <a:rPr sz="1500" spc="-23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번째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값을</a:t>
            </a:r>
            <a:r>
              <a:rPr sz="1500" spc="-19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제외한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나머지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값을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보이시오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48196" y="1917385"/>
            <a:ext cx="5508307" cy="230832"/>
          </a:xfrm>
          <a:prstGeom prst="rect">
            <a:avLst/>
          </a:prstGeom>
          <a:solidFill>
            <a:srgbClr val="F1F1F1"/>
          </a:solidFill>
          <a:ln w="25908">
            <a:solidFill>
              <a:srgbClr val="31849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8103"/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d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&lt;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-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101:200</a:t>
            </a:r>
            <a:endParaRPr sz="1500">
              <a:solidFill>
                <a:prstClr val="black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6043811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62" y="1052904"/>
            <a:ext cx="6418478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8" dirty="0"/>
              <a:t>[</a:t>
            </a:r>
            <a:r>
              <a:rPr spc="-23" dirty="0"/>
              <a:t>연습</a:t>
            </a:r>
            <a:r>
              <a:rPr spc="-15" dirty="0"/>
              <a:t>3]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338938" y="5765254"/>
            <a:ext cx="20955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/>
            <a:fld id="{81D60167-4931-47E6-BA6A-407CBD079E47}" type="slidenum">
              <a:rPr dirty="0">
                <a:solidFill>
                  <a:prstClr val="black"/>
                </a:solidFill>
              </a:rPr>
              <a:pPr marL="19050"/>
              <a:t>45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09271" y="1556120"/>
            <a:ext cx="4612481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tabLst>
                <a:tab pos="266224" algn="l"/>
              </a:tabLst>
            </a:pPr>
            <a:r>
              <a:rPr sz="112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125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101</a:t>
            </a:r>
            <a:r>
              <a:rPr sz="1500" spc="-19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~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200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의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값으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로</a:t>
            </a:r>
            <a:r>
              <a:rPr sz="1500" spc="-19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구성된</a:t>
            </a:r>
            <a:r>
              <a:rPr sz="1500" spc="-23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벡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터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d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를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생성하시오</a:t>
            </a:r>
            <a:endParaRPr sz="1500" dirty="0"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9271" y="2379553"/>
            <a:ext cx="6366034" cy="22006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tabLst>
                <a:tab pos="266224" algn="l"/>
              </a:tabLst>
            </a:pPr>
            <a:r>
              <a:rPr sz="112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125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d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에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어떤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값이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저장되었는지</a:t>
            </a:r>
            <a:r>
              <a:rPr sz="1500" spc="-23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확인하시오</a:t>
            </a:r>
          </a:p>
          <a:p>
            <a:pPr marL="9525">
              <a:spcBef>
                <a:spcPts val="360"/>
              </a:spcBef>
              <a:tabLst>
                <a:tab pos="266224" algn="l"/>
              </a:tabLst>
            </a:pPr>
            <a:r>
              <a:rPr sz="112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125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d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에서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10번째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값은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무엇인가</a:t>
            </a:r>
          </a:p>
          <a:p>
            <a:pPr marL="9525">
              <a:spcBef>
                <a:spcPts val="360"/>
              </a:spcBef>
              <a:tabLst>
                <a:tab pos="266224" algn="l"/>
              </a:tabLst>
            </a:pPr>
            <a:r>
              <a:rPr sz="112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125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d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에서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뒤에서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10개의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값을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 err="1">
                <a:solidFill>
                  <a:prstClr val="black"/>
                </a:solidFill>
                <a:latin typeface="맑은 고딕"/>
                <a:cs typeface="맑은 고딕"/>
              </a:rPr>
              <a:t>잘라내어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 err="1" smtClean="0">
                <a:solidFill>
                  <a:prstClr val="black"/>
                </a:solidFill>
                <a:latin typeface="맑은 고딕"/>
                <a:cs typeface="맑은 고딕"/>
              </a:rPr>
              <a:t>보이시오</a:t>
            </a:r>
            <a:endParaRPr lang="en-US" sz="1500" dirty="0" smtClean="0">
              <a:solidFill>
                <a:prstClr val="black"/>
              </a:solidFill>
              <a:latin typeface="맑은 고딕"/>
              <a:cs typeface="맑은 고딕"/>
            </a:endParaRPr>
          </a:p>
          <a:p>
            <a:pPr marL="9525">
              <a:spcBef>
                <a:spcPts val="360"/>
              </a:spcBef>
              <a:tabLst>
                <a:tab pos="266224" algn="l"/>
              </a:tabLst>
            </a:pPr>
            <a:r>
              <a:rPr lang="ko-KR" altLang="ko-KR" dirty="0" err="1">
                <a:solidFill>
                  <a:srgbClr val="FF0000"/>
                </a:solidFill>
              </a:rPr>
              <a:t>d</a:t>
            </a:r>
            <a:r>
              <a:rPr lang="ko-KR" altLang="ko-KR" dirty="0">
                <a:solidFill>
                  <a:srgbClr val="FF0000"/>
                </a:solidFill>
              </a:rPr>
              <a:t>[-c(190:200)]</a:t>
            </a:r>
            <a:endParaRPr sz="1500" dirty="0">
              <a:solidFill>
                <a:srgbClr val="FF0000"/>
              </a:solidFill>
              <a:latin typeface="맑은 고딕"/>
              <a:cs typeface="맑은 고딕"/>
            </a:endParaRPr>
          </a:p>
          <a:p>
            <a:pPr marL="9525">
              <a:spcBef>
                <a:spcPts val="360"/>
              </a:spcBef>
              <a:tabLst>
                <a:tab pos="266224" algn="l"/>
              </a:tabLst>
            </a:pPr>
            <a:r>
              <a:rPr sz="112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125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d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에서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앞에서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20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개의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값을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잘라내어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4" dirty="0">
                <a:solidFill>
                  <a:prstClr val="black"/>
                </a:solidFill>
                <a:latin typeface="맑은 고딕"/>
                <a:cs typeface="맑은 고딕"/>
              </a:rPr>
              <a:t>d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.</a:t>
            </a:r>
            <a:r>
              <a:rPr sz="1500" spc="4" dirty="0">
                <a:solidFill>
                  <a:prstClr val="black"/>
                </a:solidFill>
                <a:latin typeface="맑은 고딕"/>
                <a:cs typeface="맑은 고딕"/>
              </a:rPr>
              <a:t>2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0</a:t>
            </a:r>
            <a:r>
              <a:rPr sz="1500" spc="-26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에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저장하시오.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d</a:t>
            </a:r>
            <a:r>
              <a:rPr sz="1500" spc="4" dirty="0">
                <a:solidFill>
                  <a:prstClr val="black"/>
                </a:solidFill>
                <a:latin typeface="맑은 고딕"/>
                <a:cs typeface="맑은 고딕"/>
              </a:rPr>
              <a:t>.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20</a:t>
            </a:r>
            <a:r>
              <a:rPr sz="1500" spc="-23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의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값을</a:t>
            </a:r>
          </a:p>
          <a:p>
            <a:pPr marL="266700"/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보이시오</a:t>
            </a:r>
            <a:endParaRPr sz="1500" dirty="0">
              <a:solidFill>
                <a:prstClr val="black"/>
              </a:solidFill>
              <a:latin typeface="맑은 고딕"/>
              <a:cs typeface="맑은 고딕"/>
            </a:endParaRPr>
          </a:p>
          <a:p>
            <a:pPr marL="9525">
              <a:spcBef>
                <a:spcPts val="360"/>
              </a:spcBef>
              <a:tabLst>
                <a:tab pos="266224" algn="l"/>
              </a:tabLst>
            </a:pPr>
            <a:r>
              <a:rPr sz="112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125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d</a:t>
            </a:r>
            <a:r>
              <a:rPr sz="1500" spc="4" dirty="0">
                <a:solidFill>
                  <a:prstClr val="black"/>
                </a:solidFill>
                <a:latin typeface="맑은 고딕"/>
                <a:cs typeface="맑은 고딕"/>
              </a:rPr>
              <a:t>.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20</a:t>
            </a:r>
            <a:r>
              <a:rPr sz="1500" spc="-23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에서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5번째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값을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제외한</a:t>
            </a:r>
            <a:r>
              <a:rPr sz="1500" spc="-19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나머지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값들을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보이시오</a:t>
            </a:r>
          </a:p>
          <a:p>
            <a:pPr marL="9525">
              <a:spcBef>
                <a:spcPts val="360"/>
              </a:spcBef>
              <a:tabLst>
                <a:tab pos="266224" algn="l"/>
              </a:tabLst>
            </a:pPr>
            <a:r>
              <a:rPr sz="112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125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d</a:t>
            </a:r>
            <a:r>
              <a:rPr sz="1500" spc="4" dirty="0">
                <a:solidFill>
                  <a:prstClr val="black"/>
                </a:solidFill>
                <a:latin typeface="맑은 고딕"/>
                <a:cs typeface="맑은 고딕"/>
              </a:rPr>
              <a:t>.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20</a:t>
            </a:r>
            <a:r>
              <a:rPr sz="1500" spc="-23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에서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5,7</a:t>
            </a:r>
            <a:r>
              <a:rPr sz="1500" spc="4" dirty="0">
                <a:solidFill>
                  <a:prstClr val="black"/>
                </a:solidFill>
                <a:latin typeface="맑은 고딕"/>
                <a:cs typeface="맑은 고딕"/>
              </a:rPr>
              <a:t>,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9</a:t>
            </a:r>
            <a:r>
              <a:rPr sz="1500" spc="-23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번째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값을</a:t>
            </a:r>
            <a:r>
              <a:rPr sz="1500" spc="-19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제외한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나머지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값을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보이시오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48196" y="1917385"/>
            <a:ext cx="5508307" cy="230832"/>
          </a:xfrm>
          <a:prstGeom prst="rect">
            <a:avLst/>
          </a:prstGeom>
          <a:solidFill>
            <a:srgbClr val="F1F1F1"/>
          </a:solidFill>
          <a:ln w="25908">
            <a:solidFill>
              <a:srgbClr val="31849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8103"/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d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&lt;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-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101:200</a:t>
            </a:r>
            <a:endParaRPr sz="1500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308877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62" y="1052904"/>
            <a:ext cx="6418478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23" dirty="0"/>
              <a:t>벡터</a:t>
            </a:r>
            <a:r>
              <a:rPr spc="8" dirty="0"/>
              <a:t> </a:t>
            </a:r>
            <a:r>
              <a:rPr spc="-23" dirty="0"/>
              <a:t>연산과</a:t>
            </a:r>
            <a:r>
              <a:rPr spc="8" dirty="0"/>
              <a:t> </a:t>
            </a:r>
            <a:r>
              <a:rPr spc="-23" dirty="0"/>
              <a:t>함수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09268" y="1568686"/>
            <a:ext cx="2958465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tabLst>
                <a:tab pos="266224" algn="l"/>
              </a:tabLst>
            </a:pPr>
            <a:r>
              <a:rPr sz="157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575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z="2100" spc="-26" dirty="0">
                <a:solidFill>
                  <a:prstClr val="black"/>
                </a:solidFill>
                <a:latin typeface="맑은 고딕"/>
                <a:cs typeface="맑은 고딕"/>
              </a:rPr>
              <a:t>벡터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에</a:t>
            </a:r>
            <a:r>
              <a:rPr sz="2100" spc="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26" dirty="0">
                <a:solidFill>
                  <a:prstClr val="black"/>
                </a:solidFill>
                <a:latin typeface="맑은 고딕"/>
                <a:cs typeface="맑은 고딕"/>
              </a:rPr>
              <a:t>대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한</a:t>
            </a:r>
            <a:r>
              <a:rPr sz="2100" spc="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26" dirty="0">
                <a:solidFill>
                  <a:prstClr val="black"/>
                </a:solidFill>
                <a:latin typeface="맑은 고딕"/>
                <a:cs typeface="맑은 고딕"/>
              </a:rPr>
              <a:t>산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술</a:t>
            </a:r>
            <a:r>
              <a:rPr sz="2100" spc="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26" dirty="0">
                <a:solidFill>
                  <a:prstClr val="black"/>
                </a:solidFill>
                <a:latin typeface="맑은 고딕"/>
                <a:cs typeface="맑은 고딕"/>
              </a:rPr>
              <a:t>연산</a:t>
            </a:r>
            <a:endParaRPr sz="2100"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56780" y="2133409"/>
            <a:ext cx="5508307" cy="923330"/>
          </a:xfrm>
          <a:prstGeom prst="rect">
            <a:avLst/>
          </a:prstGeom>
          <a:solidFill>
            <a:srgbClr val="F1F1F1"/>
          </a:solidFill>
          <a:ln w="25908">
            <a:solidFill>
              <a:srgbClr val="31849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626"/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d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&lt;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- 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c(1,4,3,7,8)</a:t>
            </a:r>
            <a:endParaRPr sz="15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57626"/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2*d</a:t>
            </a:r>
            <a:endParaRPr sz="15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57626"/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d-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5</a:t>
            </a:r>
            <a:endParaRPr sz="15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57626"/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3*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d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+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4</a:t>
            </a:r>
            <a:endParaRPr sz="15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338938" y="5765254"/>
            <a:ext cx="20955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/>
            <a:fld id="{81D60167-4931-47E6-BA6A-407CBD079E47}" type="slidenum">
              <a:rPr dirty="0">
                <a:solidFill>
                  <a:prstClr val="black"/>
                </a:solidFill>
              </a:rPr>
              <a:pPr marL="19050"/>
              <a:t>46</a:t>
            </a:fld>
            <a:endParaRPr dirty="0">
              <a:solidFill>
                <a:prstClr val="black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780" y="3314700"/>
            <a:ext cx="2067691" cy="165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36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62" y="1052904"/>
            <a:ext cx="6418478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23" dirty="0"/>
              <a:t>벡터</a:t>
            </a:r>
            <a:r>
              <a:rPr spc="8" dirty="0"/>
              <a:t> </a:t>
            </a:r>
            <a:r>
              <a:rPr spc="-23" dirty="0"/>
              <a:t>연산과</a:t>
            </a:r>
            <a:r>
              <a:rPr spc="8" dirty="0"/>
              <a:t> </a:t>
            </a:r>
            <a:r>
              <a:rPr spc="-23" dirty="0"/>
              <a:t>함수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09268" y="1568683"/>
            <a:ext cx="2598420" cy="6052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tabLst>
                <a:tab pos="266224" algn="l"/>
              </a:tabLst>
            </a:pPr>
            <a:r>
              <a:rPr sz="157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575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z="2100" spc="-26" dirty="0">
                <a:solidFill>
                  <a:prstClr val="black"/>
                </a:solidFill>
                <a:latin typeface="맑은 고딕"/>
                <a:cs typeface="맑은 고딕"/>
              </a:rPr>
              <a:t>데이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터</a:t>
            </a:r>
            <a:r>
              <a:rPr sz="2100" spc="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26" dirty="0">
                <a:solidFill>
                  <a:prstClr val="black"/>
                </a:solidFill>
                <a:latin typeface="맑은 고딕"/>
                <a:cs typeface="맑은 고딕"/>
              </a:rPr>
              <a:t>벡터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간</a:t>
            </a:r>
            <a:r>
              <a:rPr sz="2100" spc="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연산</a:t>
            </a:r>
            <a:endParaRPr sz="2100">
              <a:solidFill>
                <a:prstClr val="black"/>
              </a:solidFill>
              <a:latin typeface="맑은 고딕"/>
              <a:cs typeface="맑은 고딕"/>
            </a:endParaRPr>
          </a:p>
          <a:p>
            <a:pPr marL="352425">
              <a:spcBef>
                <a:spcPts val="375"/>
              </a:spcBef>
            </a:pPr>
            <a:r>
              <a:rPr sz="1125" dirty="0">
                <a:solidFill>
                  <a:srgbClr val="46B5CF"/>
                </a:solidFill>
                <a:latin typeface="Wingdings"/>
                <a:cs typeface="Wingdings"/>
              </a:rPr>
              <a:t></a:t>
            </a:r>
            <a:r>
              <a:rPr sz="1125" dirty="0">
                <a:solidFill>
                  <a:srgbClr val="46B5CF"/>
                </a:solidFill>
                <a:latin typeface="Times New Roman"/>
                <a:cs typeface="Times New Roman"/>
              </a:rPr>
              <a:t> </a:t>
            </a:r>
            <a:r>
              <a:rPr sz="1125" spc="124" dirty="0">
                <a:solidFill>
                  <a:srgbClr val="46B5C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두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벡터의</a:t>
            </a:r>
            <a:r>
              <a:rPr sz="1500" spc="-19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연결</a:t>
            </a:r>
            <a:endParaRPr sz="1500"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52168" y="3842974"/>
            <a:ext cx="405669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125" dirty="0">
                <a:solidFill>
                  <a:srgbClr val="46B5CF"/>
                </a:solidFill>
                <a:latin typeface="Wingdings"/>
                <a:cs typeface="Wingdings"/>
              </a:rPr>
              <a:t></a:t>
            </a:r>
            <a:r>
              <a:rPr sz="1125" dirty="0">
                <a:solidFill>
                  <a:srgbClr val="46B5CF"/>
                </a:solidFill>
                <a:latin typeface="Times New Roman"/>
                <a:cs typeface="Times New Roman"/>
              </a:rPr>
              <a:t> </a:t>
            </a:r>
            <a:r>
              <a:rPr sz="1125" spc="124" dirty="0">
                <a:solidFill>
                  <a:srgbClr val="46B5C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두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벡터의</a:t>
            </a:r>
            <a:r>
              <a:rPr sz="1500" spc="-19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합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(두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벡터의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길이가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같아야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가능)</a:t>
            </a:r>
            <a:endParaRPr sz="1500"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85899" y="5488973"/>
            <a:ext cx="217551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(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사칙연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산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모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두</a:t>
            </a:r>
            <a:r>
              <a:rPr sz="1500" spc="-19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적용가능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)</a:t>
            </a:r>
            <a:endParaRPr sz="1500"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33969" y="2241994"/>
            <a:ext cx="5509260" cy="1187768"/>
          </a:xfrm>
          <a:custGeom>
            <a:avLst/>
            <a:gdLst/>
            <a:ahLst/>
            <a:cxnLst/>
            <a:rect l="l" t="t" r="r" b="b"/>
            <a:pathLst>
              <a:path w="7345680" h="1583689">
                <a:moveTo>
                  <a:pt x="0" y="1583436"/>
                </a:moveTo>
                <a:lnTo>
                  <a:pt x="7345680" y="1583436"/>
                </a:lnTo>
                <a:lnTo>
                  <a:pt x="7345680" y="0"/>
                </a:lnTo>
                <a:lnTo>
                  <a:pt x="0" y="0"/>
                </a:lnTo>
                <a:lnTo>
                  <a:pt x="0" y="158343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33969" y="2241994"/>
            <a:ext cx="5509260" cy="1187768"/>
          </a:xfrm>
          <a:custGeom>
            <a:avLst/>
            <a:gdLst/>
            <a:ahLst/>
            <a:cxnLst/>
            <a:rect l="l" t="t" r="r" b="b"/>
            <a:pathLst>
              <a:path w="7345680" h="1583689">
                <a:moveTo>
                  <a:pt x="0" y="1583436"/>
                </a:moveTo>
                <a:lnTo>
                  <a:pt x="7345680" y="1583436"/>
                </a:lnTo>
                <a:lnTo>
                  <a:pt x="7345680" y="0"/>
                </a:lnTo>
                <a:lnTo>
                  <a:pt x="0" y="0"/>
                </a:lnTo>
                <a:lnTo>
                  <a:pt x="0" y="1583436"/>
                </a:lnTo>
                <a:close/>
              </a:path>
            </a:pathLst>
          </a:custGeom>
          <a:ln w="25908">
            <a:solidFill>
              <a:srgbClr val="318497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02456" y="2405846"/>
            <a:ext cx="1486376" cy="936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x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&lt;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-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c(1,2,3)</a:t>
            </a:r>
            <a:endParaRPr sz="1500">
              <a:solidFill>
                <a:prstClr val="black"/>
              </a:solidFill>
              <a:latin typeface="Courier New"/>
              <a:cs typeface="Courier New"/>
            </a:endParaRPr>
          </a:p>
          <a:p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y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&lt;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-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c(4,5)</a:t>
            </a:r>
            <a:endParaRPr sz="1500">
              <a:solidFill>
                <a:prstClr val="black"/>
              </a:solidFill>
              <a:latin typeface="Courier New"/>
              <a:cs typeface="Courier New"/>
            </a:endParaRPr>
          </a:p>
          <a:p>
            <a:pPr>
              <a:spcBef>
                <a:spcPts val="56"/>
              </a:spcBef>
            </a:pP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c(x,y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)</a:t>
            </a:r>
            <a:endParaRPr sz="1500">
              <a:solidFill>
                <a:prstClr val="black"/>
              </a:solidFill>
              <a:latin typeface="Courier New"/>
              <a:cs typeface="Courier New"/>
            </a:endParaRPr>
          </a:p>
          <a:p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z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&lt;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-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c(x,y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)</a:t>
            </a:r>
            <a:endParaRPr sz="15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338938" y="5765254"/>
            <a:ext cx="20955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/>
            <a:fld id="{81D60167-4931-47E6-BA6A-407CBD079E47}" type="slidenum">
              <a:rPr dirty="0">
                <a:solidFill>
                  <a:prstClr val="black"/>
                </a:solidFill>
              </a:rPr>
              <a:pPr marL="19050"/>
              <a:t>47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31446" y="2846622"/>
            <a:ext cx="2869406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/>
              </a:rPr>
              <a:t># 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단순히</a:t>
            </a:r>
            <a:r>
              <a:rPr sz="1500" spc="-105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 </a:t>
            </a:r>
            <a:r>
              <a:rPr sz="1500" spc="-8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/>
              </a:rPr>
              <a:t>x,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/>
              </a:rPr>
              <a:t>y 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를</a:t>
            </a:r>
            <a:r>
              <a:rPr sz="1500" spc="-98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 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연결하여</a:t>
            </a:r>
            <a:r>
              <a:rPr sz="1500" spc="-101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 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출력</a:t>
            </a:r>
            <a:endParaRPr sz="1500" dirty="0">
              <a:solidFill>
                <a:prstClr val="black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바탕"/>
            </a:endParaRPr>
          </a:p>
          <a:p>
            <a:pPr>
              <a:lnSpc>
                <a:spcPts val="1785"/>
              </a:lnSpc>
            </a:pP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/>
              </a:rPr>
              <a:t># </a:t>
            </a:r>
            <a:r>
              <a:rPr sz="1500" spc="-8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/>
              </a:rPr>
              <a:t>x,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/>
              </a:rPr>
              <a:t>y</a:t>
            </a:r>
            <a:r>
              <a:rPr sz="1500" spc="-8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/>
              </a:rPr>
              <a:t> 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를</a:t>
            </a:r>
            <a:r>
              <a:rPr sz="1500" spc="-98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 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연결하여</a:t>
            </a:r>
            <a:r>
              <a:rPr sz="1500" spc="-94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 </a:t>
            </a:r>
            <a:r>
              <a:rPr sz="1500" spc="4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/>
              </a:rPr>
              <a:t>z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에</a:t>
            </a:r>
            <a:r>
              <a:rPr sz="1500" spc="-98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 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저장</a:t>
            </a:r>
            <a:endParaRPr sz="1500" dirty="0">
              <a:solidFill>
                <a:prstClr val="black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바탕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>
            <p:extLst/>
          </p:nvPr>
        </p:nvGraphicFramePr>
        <p:xfrm>
          <a:off x="2024252" y="4194812"/>
          <a:ext cx="5509259" cy="11201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09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20141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x</a:t>
                      </a:r>
                      <a:r>
                        <a:rPr sz="1500" b="1" spc="-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b="1" spc="-5" dirty="0" smtClean="0">
                          <a:latin typeface="Courier New"/>
                          <a:cs typeface="Courier New"/>
                        </a:rPr>
                        <a:t>&lt;</a:t>
                      </a:r>
                      <a:r>
                        <a:rPr sz="1500" b="1" dirty="0" smtClean="0">
                          <a:latin typeface="Courier New"/>
                          <a:cs typeface="Courier New"/>
                        </a:rPr>
                        <a:t>-</a:t>
                      </a:r>
                      <a:r>
                        <a:rPr lang="en-US" sz="1500" b="1" dirty="0" smtClean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b="1" spc="-5" dirty="0" smtClean="0">
                          <a:latin typeface="Courier New"/>
                          <a:cs typeface="Courier New"/>
                        </a:rPr>
                        <a:t>c(1,2,3)</a:t>
                      </a:r>
                      <a:endParaRPr lang="en-US" sz="1500" b="1" spc="-5" dirty="0" smtClean="0">
                        <a:latin typeface="Courier New"/>
                        <a:cs typeface="Courier New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lang="en-US" sz="1500" b="1" spc="-5" dirty="0" smtClean="0">
                          <a:latin typeface="Courier New"/>
                          <a:cs typeface="Courier New"/>
                        </a:rPr>
                        <a:t>Y &lt;- c(4,5,</a:t>
                      </a:r>
                      <a:r>
                        <a:rPr lang="en-US" sz="1500" b="1" spc="-5" baseline="0" dirty="0" smtClean="0">
                          <a:latin typeface="Courier New"/>
                          <a:cs typeface="Courier New"/>
                        </a:rPr>
                        <a:t>6)</a:t>
                      </a: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lang="en-US" sz="1500" b="1" spc="-5" baseline="0" dirty="0" err="1" smtClean="0">
                          <a:latin typeface="Courier New"/>
                          <a:cs typeface="Courier New"/>
                        </a:rPr>
                        <a:t>x+y</a:t>
                      </a:r>
                      <a:r>
                        <a:rPr lang="en-US" sz="1500" b="1" spc="-5" baseline="0" dirty="0" smtClean="0">
                          <a:latin typeface="Courier New"/>
                          <a:cs typeface="Courier New"/>
                        </a:rPr>
                        <a:t>              </a:t>
                      </a:r>
                      <a:r>
                        <a:rPr lang="en-US" altLang="ko-KR" sz="1500" dirty="0" smtClean="0">
                          <a:solidFill>
                            <a:srgbClr val="006FC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/>
                        </a:rPr>
                        <a:t>#</a:t>
                      </a:r>
                      <a:r>
                        <a:rPr lang="ko-KR" altLang="en-US" sz="1500" spc="-5" dirty="0" smtClean="0">
                          <a:solidFill>
                            <a:srgbClr val="006FC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/>
                        </a:rPr>
                        <a:t> </a:t>
                      </a:r>
                      <a:r>
                        <a:rPr lang="ko-KR" altLang="en-US" sz="1500" dirty="0" smtClean="0">
                          <a:solidFill>
                            <a:srgbClr val="006FC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바탕"/>
                        </a:rPr>
                        <a:t>대응하는</a:t>
                      </a:r>
                      <a:r>
                        <a:rPr lang="ko-KR" altLang="en-US" sz="1500" spc="-145" dirty="0" smtClean="0">
                          <a:solidFill>
                            <a:srgbClr val="006FC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바탕"/>
                        </a:rPr>
                        <a:t> </a:t>
                      </a:r>
                      <a:r>
                        <a:rPr lang="ko-KR" altLang="en-US" sz="1500" spc="-5" dirty="0" err="1" smtClean="0">
                          <a:solidFill>
                            <a:srgbClr val="006FC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바탕"/>
                        </a:rPr>
                        <a:t>원소끼</a:t>
                      </a:r>
                      <a:r>
                        <a:rPr lang="ko-KR" altLang="en-US" sz="1500" dirty="0" err="1" smtClean="0">
                          <a:solidFill>
                            <a:srgbClr val="006FC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바탕"/>
                        </a:rPr>
                        <a:t>리</a:t>
                      </a:r>
                      <a:r>
                        <a:rPr lang="ko-KR" altLang="en-US" sz="1500" spc="-130" dirty="0" smtClean="0">
                          <a:solidFill>
                            <a:srgbClr val="006FC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바탕"/>
                        </a:rPr>
                        <a:t> </a:t>
                      </a:r>
                      <a:r>
                        <a:rPr lang="en-US" altLang="ko-KR" sz="1500" dirty="0" smtClean="0">
                          <a:solidFill>
                            <a:srgbClr val="006FC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/>
                        </a:rPr>
                        <a:t>+</a:t>
                      </a:r>
                      <a:r>
                        <a:rPr lang="ko-KR" altLang="en-US" sz="1500" spc="-25" dirty="0" smtClean="0">
                          <a:solidFill>
                            <a:srgbClr val="006FC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/>
                        </a:rPr>
                        <a:t> </a:t>
                      </a:r>
                      <a:r>
                        <a:rPr lang="ko-KR" altLang="en-US" sz="1500" spc="-5" dirty="0" smtClean="0">
                          <a:solidFill>
                            <a:srgbClr val="006FC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바탕"/>
                        </a:rPr>
                        <a:t>하</a:t>
                      </a:r>
                      <a:r>
                        <a:rPr lang="ko-KR" altLang="en-US" sz="1500" dirty="0" smtClean="0">
                          <a:solidFill>
                            <a:srgbClr val="006FC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바탕"/>
                        </a:rPr>
                        <a:t>여</a:t>
                      </a:r>
                      <a:r>
                        <a:rPr lang="ko-KR" altLang="en-US" sz="1500" spc="-130" dirty="0" smtClean="0">
                          <a:solidFill>
                            <a:srgbClr val="006FC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바탕"/>
                        </a:rPr>
                        <a:t> </a:t>
                      </a:r>
                      <a:r>
                        <a:rPr lang="ko-KR" altLang="en-US" sz="1500" spc="-5" dirty="0" smtClean="0">
                          <a:solidFill>
                            <a:srgbClr val="006FC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바탕"/>
                        </a:rPr>
                        <a:t>출력</a:t>
                      </a:r>
                      <a:endParaRPr lang="en-US" sz="1500" b="1" spc="-5" baseline="0" dirty="0" smtClean="0">
                        <a:latin typeface="Courier New"/>
                        <a:cs typeface="Courier New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lang="en-US" sz="1500" b="1" spc="-5" baseline="0" dirty="0" smtClean="0">
                          <a:latin typeface="Courier New"/>
                          <a:cs typeface="Courier New"/>
                        </a:rPr>
                        <a:t>z &lt;- x + y  </a:t>
                      </a:r>
                      <a:r>
                        <a:rPr lang="en-US" sz="1500" dirty="0" smtClean="0">
                          <a:solidFill>
                            <a:srgbClr val="006FC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/>
                        </a:rPr>
                        <a:t>        </a:t>
                      </a:r>
                      <a:r>
                        <a:rPr sz="1500" dirty="0" smtClean="0">
                          <a:solidFill>
                            <a:srgbClr val="006FC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/>
                        </a:rPr>
                        <a:t># </a:t>
                      </a:r>
                      <a:r>
                        <a:rPr sz="1500" spc="-10" dirty="0">
                          <a:solidFill>
                            <a:srgbClr val="006FC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/>
                        </a:rPr>
                        <a:t>x,</a:t>
                      </a:r>
                      <a:r>
                        <a:rPr sz="1500" dirty="0">
                          <a:solidFill>
                            <a:srgbClr val="006FC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/>
                        </a:rPr>
                        <a:t>y</a:t>
                      </a:r>
                      <a:r>
                        <a:rPr sz="1500" spc="-10" dirty="0">
                          <a:solidFill>
                            <a:srgbClr val="006FC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6FC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바탕"/>
                        </a:rPr>
                        <a:t>를</a:t>
                      </a:r>
                      <a:r>
                        <a:rPr sz="1500" spc="-130" dirty="0">
                          <a:solidFill>
                            <a:srgbClr val="006FC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바탕"/>
                        </a:rPr>
                        <a:t> </a:t>
                      </a:r>
                      <a:r>
                        <a:rPr sz="1500" dirty="0">
                          <a:solidFill>
                            <a:srgbClr val="006FC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바탕"/>
                        </a:rPr>
                        <a:t>더하여</a:t>
                      </a:r>
                      <a:r>
                        <a:rPr sz="1500" spc="-130" dirty="0">
                          <a:solidFill>
                            <a:srgbClr val="006FC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바탕"/>
                        </a:rPr>
                        <a:t> </a:t>
                      </a:r>
                      <a:r>
                        <a:rPr sz="1500" spc="5" dirty="0">
                          <a:solidFill>
                            <a:srgbClr val="006FC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/>
                        </a:rPr>
                        <a:t>z</a:t>
                      </a:r>
                      <a:r>
                        <a:rPr sz="1500" dirty="0">
                          <a:solidFill>
                            <a:srgbClr val="006FC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바탕"/>
                        </a:rPr>
                        <a:t>에</a:t>
                      </a:r>
                      <a:r>
                        <a:rPr sz="1500" spc="-125" dirty="0">
                          <a:solidFill>
                            <a:srgbClr val="006FC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바탕"/>
                        </a:rPr>
                        <a:t> </a:t>
                      </a:r>
                      <a:r>
                        <a:rPr sz="1500" dirty="0">
                          <a:solidFill>
                            <a:srgbClr val="006FC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바탕"/>
                        </a:rPr>
                        <a:t>저장</a:t>
                      </a:r>
                      <a:endParaRPr sz="1500" dirty="0">
                        <a:latin typeface="HY견고딕" panose="02030600000101010101" pitchFamily="18" charset="-127"/>
                        <a:ea typeface="HY견고딕" panose="02030600000101010101" pitchFamily="18" charset="-127"/>
                        <a:cs typeface="바탕"/>
                      </a:endParaRPr>
                    </a:p>
                  </a:txBody>
                  <a:tcPr marL="0" marR="0" marT="0" marB="0">
                    <a:lnL w="25908">
                      <a:solidFill>
                        <a:srgbClr val="318497"/>
                      </a:solidFill>
                      <a:prstDash val="solid"/>
                    </a:lnL>
                    <a:lnR w="25908" cap="flat" cmpd="sng" algn="ctr">
                      <a:solidFill>
                        <a:srgbClr val="318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908">
                      <a:solidFill>
                        <a:srgbClr val="318497"/>
                      </a:solidFill>
                      <a:prstDash val="solid"/>
                    </a:lnT>
                    <a:lnB w="25908" cap="flat" cmpd="sng" algn="ctr">
                      <a:solidFill>
                        <a:srgbClr val="318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42425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271" y="1052904"/>
            <a:ext cx="4386739" cy="8386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865"/>
            <a:r>
              <a:rPr sz="2100" spc="-23" dirty="0">
                <a:solidFill>
                  <a:srgbClr val="0066CC"/>
                </a:solidFill>
                <a:latin typeface="맑은 고딕"/>
                <a:cs typeface="맑은 고딕"/>
              </a:rPr>
              <a:t>벡터</a:t>
            </a:r>
            <a:r>
              <a:rPr sz="2100" spc="8" dirty="0">
                <a:solidFill>
                  <a:srgbClr val="0066CC"/>
                </a:solidFill>
                <a:latin typeface="맑은 고딕"/>
                <a:cs typeface="맑은 고딕"/>
              </a:rPr>
              <a:t> </a:t>
            </a:r>
            <a:r>
              <a:rPr sz="2100" spc="-23" dirty="0">
                <a:solidFill>
                  <a:srgbClr val="0066CC"/>
                </a:solidFill>
                <a:latin typeface="맑은 고딕"/>
                <a:cs typeface="맑은 고딕"/>
              </a:rPr>
              <a:t>연산과</a:t>
            </a:r>
            <a:r>
              <a:rPr sz="2100" spc="8" dirty="0">
                <a:solidFill>
                  <a:srgbClr val="0066CC"/>
                </a:solidFill>
                <a:latin typeface="맑은 고딕"/>
                <a:cs typeface="맑은 고딕"/>
              </a:rPr>
              <a:t> </a:t>
            </a:r>
            <a:r>
              <a:rPr sz="2100" spc="-23" dirty="0">
                <a:solidFill>
                  <a:srgbClr val="0066CC"/>
                </a:solidFill>
                <a:latin typeface="맑은 고딕"/>
                <a:cs typeface="맑은 고딕"/>
              </a:rPr>
              <a:t>함수</a:t>
            </a:r>
            <a:endParaRPr sz="2100">
              <a:solidFill>
                <a:prstClr val="black"/>
              </a:solidFill>
              <a:latin typeface="맑은 고딕"/>
              <a:cs typeface="맑은 고딕"/>
            </a:endParaRPr>
          </a:p>
          <a:p>
            <a:pPr marL="9525">
              <a:spcBef>
                <a:spcPts val="1541"/>
              </a:spcBef>
              <a:tabLst>
                <a:tab pos="266224" algn="l"/>
              </a:tabLst>
            </a:pPr>
            <a:r>
              <a:rPr sz="157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575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z="2100" spc="-26" dirty="0">
                <a:solidFill>
                  <a:prstClr val="black"/>
                </a:solidFill>
                <a:latin typeface="맑은 고딕"/>
                <a:cs typeface="맑은 고딕"/>
              </a:rPr>
              <a:t>데이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터</a:t>
            </a:r>
            <a:r>
              <a:rPr sz="2100" spc="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26" dirty="0">
                <a:solidFill>
                  <a:prstClr val="black"/>
                </a:solidFill>
                <a:latin typeface="맑은 고딕"/>
                <a:cs typeface="맑은 고딕"/>
              </a:rPr>
              <a:t>벡터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에</a:t>
            </a:r>
            <a:r>
              <a:rPr sz="2100" spc="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적용</a:t>
            </a:r>
            <a:r>
              <a:rPr sz="2100" spc="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26" dirty="0">
                <a:solidFill>
                  <a:prstClr val="black"/>
                </a:solidFill>
                <a:latin typeface="맑은 고딕"/>
                <a:cs typeface="맑은 고딕"/>
              </a:rPr>
              <a:t>가능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한</a:t>
            </a:r>
            <a:r>
              <a:rPr sz="2100" spc="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함수들</a:t>
            </a:r>
            <a:endParaRPr sz="2100"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338938" y="5765254"/>
            <a:ext cx="20955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/>
            <a:fld id="{81D60167-4931-47E6-BA6A-407CBD079E47}" type="slidenum">
              <a:rPr dirty="0">
                <a:solidFill>
                  <a:prstClr val="black"/>
                </a:solidFill>
              </a:rPr>
              <a:pPr marL="19050"/>
              <a:t>48</a:t>
            </a:fld>
            <a:endParaRPr dirty="0">
              <a:solidFill>
                <a:prstClr val="black"/>
              </a:solidFill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/>
          </p:nvPr>
        </p:nvGraphicFramePr>
        <p:xfrm>
          <a:off x="1866940" y="2024824"/>
          <a:ext cx="4571962" cy="2781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19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00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9">
                <a:tc>
                  <a:txBody>
                    <a:bodyPr/>
                    <a:lstStyle/>
                    <a:p>
                      <a:pPr marL="603250">
                        <a:lnSpc>
                          <a:spcPct val="100000"/>
                        </a:lnSpc>
                      </a:pPr>
                      <a:r>
                        <a:rPr sz="1400" b="1" spc="-15" dirty="0">
                          <a:latin typeface="맑은 고딕"/>
                          <a:cs typeface="맑은 고딕"/>
                        </a:rPr>
                        <a:t>함</a:t>
                      </a:r>
                      <a:r>
                        <a:rPr sz="1400" b="1" spc="-25" dirty="0">
                          <a:latin typeface="맑은 고딕"/>
                          <a:cs typeface="맑은 고딕"/>
                        </a:rPr>
                        <a:t>수</a:t>
                      </a:r>
                      <a:r>
                        <a:rPr sz="1400" b="1" dirty="0">
                          <a:latin typeface="맑은 고딕"/>
                          <a:cs typeface="맑은 고딕"/>
                        </a:rPr>
                        <a:t>명</a:t>
                      </a:r>
                      <a:endParaRPr sz="1400">
                        <a:latin typeface="맑은 고딕"/>
                        <a:cs typeface="맑은 고딕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0F7F9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400" b="1" spc="-15" dirty="0">
                          <a:latin typeface="맑은 고딕"/>
                          <a:cs typeface="맑은 고딕"/>
                        </a:rPr>
                        <a:t>설명</a:t>
                      </a:r>
                      <a:endParaRPr sz="1400">
                        <a:latin typeface="맑은 고딕"/>
                        <a:cs typeface="맑은 고딕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0F7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sum()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바탕"/>
                        </a:rPr>
                        <a:t>자료의</a:t>
                      </a:r>
                      <a:r>
                        <a:rPr sz="1400" spc="-95" dirty="0"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바탕"/>
                        </a:rPr>
                        <a:t> </a:t>
                      </a:r>
                      <a:r>
                        <a:rPr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바탕"/>
                        </a:rPr>
                        <a:t>합</a:t>
                      </a: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29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me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n()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바탕"/>
                        </a:rPr>
                        <a:t>자료의</a:t>
                      </a:r>
                      <a:r>
                        <a:rPr sz="1400" spc="-95" dirty="0"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바탕"/>
                        </a:rPr>
                        <a:t> </a:t>
                      </a:r>
                      <a:r>
                        <a:rPr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바탕"/>
                        </a:rPr>
                        <a:t>평균</a:t>
                      </a: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29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ma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(),</a:t>
                      </a:r>
                      <a:r>
                        <a:rPr sz="14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mi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()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바탕"/>
                        </a:rPr>
                        <a:t>자료의</a:t>
                      </a:r>
                      <a:r>
                        <a:rPr sz="1400" spc="-95" dirty="0"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바탕"/>
                        </a:rPr>
                        <a:t> </a:t>
                      </a:r>
                      <a:r>
                        <a:rPr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바탕"/>
                        </a:rPr>
                        <a:t>최대</a:t>
                      </a:r>
                      <a:r>
                        <a:rPr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/>
                        </a:rPr>
                        <a:t>,</a:t>
                      </a:r>
                      <a:r>
                        <a:rPr sz="1400" spc="-5" dirty="0"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/>
                        </a:rPr>
                        <a:t> </a:t>
                      </a:r>
                      <a:r>
                        <a:rPr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바탕"/>
                        </a:rPr>
                        <a:t>최소값</a:t>
                      </a: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29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va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()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바탕"/>
                        </a:rPr>
                        <a:t>자료의</a:t>
                      </a:r>
                      <a:r>
                        <a:rPr sz="1400" spc="-95" dirty="0"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바탕"/>
                        </a:rPr>
                        <a:t> </a:t>
                      </a:r>
                      <a:r>
                        <a:rPr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바탕"/>
                        </a:rPr>
                        <a:t>분산</a:t>
                      </a:r>
                      <a:r>
                        <a:rPr sz="1400" spc="-110" dirty="0"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바탕"/>
                        </a:rPr>
                        <a:t> </a:t>
                      </a:r>
                      <a:r>
                        <a:rPr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바탕"/>
                        </a:rPr>
                        <a:t>값</a:t>
                      </a: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sort()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바탕"/>
                        </a:rPr>
                        <a:t>자료를</a:t>
                      </a:r>
                      <a:r>
                        <a:rPr sz="1400" spc="-95" dirty="0"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바탕"/>
                        </a:rPr>
                        <a:t> </a:t>
                      </a:r>
                      <a:r>
                        <a:rPr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바탕"/>
                        </a:rPr>
                        <a:t>정렬하여</a:t>
                      </a:r>
                      <a:r>
                        <a:rPr sz="1400" spc="-110" dirty="0"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바탕"/>
                        </a:rPr>
                        <a:t> </a:t>
                      </a:r>
                      <a:r>
                        <a:rPr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바탕"/>
                        </a:rPr>
                        <a:t>출력</a:t>
                      </a: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29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ra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()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바탕"/>
                        </a:rPr>
                        <a:t>자료의</a:t>
                      </a:r>
                      <a:r>
                        <a:rPr sz="1400" spc="-95" dirty="0"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바탕"/>
                        </a:rPr>
                        <a:t> </a:t>
                      </a:r>
                      <a:r>
                        <a:rPr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바탕"/>
                        </a:rPr>
                        <a:t>범위</a:t>
                      </a:r>
                      <a:r>
                        <a:rPr sz="1400" spc="-110" dirty="0"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바탕"/>
                        </a:rPr>
                        <a:t> </a:t>
                      </a:r>
                      <a:r>
                        <a:rPr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/>
                        </a:rPr>
                        <a:t>(</a:t>
                      </a:r>
                      <a:r>
                        <a:rPr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바탕"/>
                        </a:rPr>
                        <a:t>최대값</a:t>
                      </a:r>
                      <a:r>
                        <a:rPr sz="1400" spc="-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바탕"/>
                        </a:rPr>
                        <a:t> </a:t>
                      </a:r>
                      <a:r>
                        <a:rPr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/>
                        </a:rPr>
                        <a:t>~</a:t>
                      </a:r>
                      <a:r>
                        <a:rPr sz="1400" spc="-5" dirty="0"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/>
                        </a:rPr>
                        <a:t> </a:t>
                      </a:r>
                      <a:r>
                        <a:rPr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바탕"/>
                        </a:rPr>
                        <a:t>최소값</a:t>
                      </a:r>
                      <a:r>
                        <a:rPr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/>
                        </a:rPr>
                        <a:t>)</a:t>
                      </a: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th()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바탕"/>
                        </a:rPr>
                        <a:t>자료의</a:t>
                      </a:r>
                      <a:r>
                        <a:rPr sz="1400" spc="-95" dirty="0"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바탕"/>
                        </a:rPr>
                        <a:t> </a:t>
                      </a:r>
                      <a:r>
                        <a:rPr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바탕"/>
                        </a:rPr>
                        <a:t>개수</a:t>
                      </a: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129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cums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m()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바탕"/>
                        </a:rPr>
                        <a:t>누적합계</a:t>
                      </a: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f()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바탕"/>
                        </a:rPr>
                        <a:t>인접값과의</a:t>
                      </a:r>
                      <a:r>
                        <a:rPr sz="1400" spc="-95" dirty="0"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바탕"/>
                        </a:rPr>
                        <a:t> </a:t>
                      </a:r>
                      <a:r>
                        <a:rPr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바탕"/>
                        </a:rPr>
                        <a:t>차이</a:t>
                      </a: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28297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62" y="1052904"/>
            <a:ext cx="6418478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23" dirty="0"/>
              <a:t>벡터</a:t>
            </a:r>
            <a:r>
              <a:rPr spc="8" dirty="0"/>
              <a:t> </a:t>
            </a:r>
            <a:r>
              <a:rPr spc="-23" dirty="0"/>
              <a:t>연산과</a:t>
            </a:r>
            <a:r>
              <a:rPr spc="8" dirty="0"/>
              <a:t> </a:t>
            </a:r>
            <a:r>
              <a:rPr spc="-23" dirty="0"/>
              <a:t>함수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338938" y="5765254"/>
            <a:ext cx="20955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/>
            <a:fld id="{81D60167-4931-47E6-BA6A-407CBD079E47}" type="slidenum">
              <a:rPr dirty="0">
                <a:solidFill>
                  <a:prstClr val="black"/>
                </a:solidFill>
              </a:rPr>
              <a:pPr marL="19050"/>
              <a:t>49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09271" y="1568686"/>
            <a:ext cx="4386739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tabLst>
                <a:tab pos="266224" algn="l"/>
              </a:tabLst>
            </a:pPr>
            <a:r>
              <a:rPr sz="157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575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z="2100" spc="-26" dirty="0">
                <a:solidFill>
                  <a:prstClr val="black"/>
                </a:solidFill>
                <a:latin typeface="맑은 고딕"/>
                <a:cs typeface="맑은 고딕"/>
              </a:rPr>
              <a:t>데이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터</a:t>
            </a:r>
            <a:r>
              <a:rPr sz="2100" spc="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26" dirty="0">
                <a:solidFill>
                  <a:prstClr val="black"/>
                </a:solidFill>
                <a:latin typeface="맑은 고딕"/>
                <a:cs typeface="맑은 고딕"/>
              </a:rPr>
              <a:t>벡터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에</a:t>
            </a:r>
            <a:r>
              <a:rPr sz="2100" spc="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적용</a:t>
            </a:r>
            <a:r>
              <a:rPr sz="2100" spc="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26" dirty="0">
                <a:solidFill>
                  <a:prstClr val="black"/>
                </a:solidFill>
                <a:latin typeface="맑은 고딕"/>
                <a:cs typeface="맑은 고딕"/>
              </a:rPr>
              <a:t>가능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한</a:t>
            </a:r>
            <a:r>
              <a:rPr sz="2100" spc="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함수들</a:t>
            </a:r>
            <a:endParaRPr sz="2100"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64223" y="2079688"/>
            <a:ext cx="5508307" cy="2321148"/>
          </a:xfrm>
          <a:prstGeom prst="rect">
            <a:avLst/>
          </a:prstGeom>
          <a:solidFill>
            <a:srgbClr val="F1F1F1"/>
          </a:solidFill>
          <a:ln w="25907">
            <a:solidFill>
              <a:srgbClr val="31849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8103"/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d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&lt;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-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c(1,2,3,4,5,6,7,8,9,10)</a:t>
            </a:r>
            <a:endParaRPr sz="1500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58103" marR="4052411"/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sum(d) </a:t>
            </a:r>
            <a:endParaRPr lang="en-US" sz="1500" b="1" spc="-4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58103" marR="4052411"/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sum(2*d) </a:t>
            </a:r>
            <a:endParaRPr lang="en-US" sz="1500" b="1" spc="-4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58103" marR="4052411"/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length(d) </a:t>
            </a:r>
            <a:endParaRPr lang="en-US" sz="1500" b="1" spc="-4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58103" marR="4052411"/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mean(d[1:5]) max(d)</a:t>
            </a:r>
            <a:endParaRPr sz="1500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58103"/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min(d)</a:t>
            </a:r>
            <a:endParaRPr sz="1500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58103">
              <a:spcBef>
                <a:spcPts val="53"/>
              </a:spcBef>
              <a:tabLst>
                <a:tab pos="3111818" algn="l"/>
              </a:tabLst>
            </a:pP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sort(d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)	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/>
              </a:rPr>
              <a:t>#</a:t>
            </a:r>
            <a:r>
              <a:rPr sz="1500" spc="-11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/>
              </a:rPr>
              <a:t> 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올림차순</a:t>
            </a:r>
            <a:r>
              <a:rPr sz="1500" spc="-94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 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정렬</a:t>
            </a:r>
            <a:endParaRPr sz="1500" dirty="0">
              <a:solidFill>
                <a:prstClr val="black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바탕"/>
            </a:endParaRPr>
          </a:p>
          <a:p>
            <a:pPr marL="58103">
              <a:tabLst>
                <a:tab pos="3090863" algn="l"/>
              </a:tabLst>
            </a:pP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sort(d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,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prstClr val="black"/>
                </a:solidFill>
                <a:latin typeface="Arial"/>
                <a:cs typeface="Arial"/>
              </a:rPr>
              <a:t>de</a:t>
            </a:r>
            <a:r>
              <a:rPr sz="1500" spc="4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1500" dirty="0">
                <a:solidFill>
                  <a:prstClr val="black"/>
                </a:solidFill>
                <a:latin typeface="Arial"/>
                <a:cs typeface="Arial"/>
              </a:rPr>
              <a:t>rea</a:t>
            </a:r>
            <a:r>
              <a:rPr sz="1500" spc="4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1500" dirty="0">
                <a:solidFill>
                  <a:prstClr val="black"/>
                </a:solidFill>
                <a:latin typeface="Arial"/>
                <a:cs typeface="Arial"/>
              </a:rPr>
              <a:t>ing</a:t>
            </a:r>
            <a:r>
              <a:rPr sz="1500" spc="-3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prstClr val="black"/>
                </a:solidFill>
                <a:latin typeface="Arial"/>
                <a:cs typeface="Arial"/>
              </a:rPr>
              <a:t>=</a:t>
            </a:r>
            <a:r>
              <a:rPr sz="1500" spc="-1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00" spc="-83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1500" dirty="0">
                <a:solidFill>
                  <a:prstClr val="black"/>
                </a:solidFill>
                <a:latin typeface="Arial"/>
                <a:cs typeface="Arial"/>
              </a:rPr>
              <a:t>AL</a:t>
            </a:r>
            <a:r>
              <a:rPr sz="1500" spc="-8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1500" spc="4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)	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/>
              </a:rPr>
              <a:t>#</a:t>
            </a:r>
            <a:r>
              <a:rPr sz="1500" spc="-4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/>
              </a:rPr>
              <a:t> 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올림차순</a:t>
            </a:r>
            <a:r>
              <a:rPr sz="1500" spc="-101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 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정렬</a:t>
            </a:r>
            <a:endParaRPr sz="1500" dirty="0">
              <a:solidFill>
                <a:prstClr val="black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바탕"/>
            </a:endParaRPr>
          </a:p>
          <a:p>
            <a:pPr marL="58103">
              <a:tabLst>
                <a:tab pos="3118484" algn="l"/>
              </a:tabLst>
            </a:pP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sort(d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,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prstClr val="black"/>
                </a:solidFill>
                <a:latin typeface="Arial"/>
                <a:cs typeface="Arial"/>
              </a:rPr>
              <a:t>de</a:t>
            </a:r>
            <a:r>
              <a:rPr sz="1500" spc="4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1500" dirty="0">
                <a:solidFill>
                  <a:prstClr val="black"/>
                </a:solidFill>
                <a:latin typeface="Arial"/>
                <a:cs typeface="Arial"/>
              </a:rPr>
              <a:t>rea</a:t>
            </a:r>
            <a:r>
              <a:rPr sz="1500" spc="4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1500" dirty="0">
                <a:solidFill>
                  <a:prstClr val="black"/>
                </a:solidFill>
                <a:latin typeface="Arial"/>
                <a:cs typeface="Arial"/>
              </a:rPr>
              <a:t>ing</a:t>
            </a:r>
            <a:r>
              <a:rPr sz="1500" spc="-3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prstClr val="black"/>
                </a:solidFill>
                <a:latin typeface="Arial"/>
                <a:cs typeface="Arial"/>
              </a:rPr>
              <a:t>=</a:t>
            </a:r>
            <a:r>
              <a:rPr sz="1500" spc="-3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prstClr val="black"/>
                </a:solidFill>
                <a:latin typeface="Arial"/>
                <a:cs typeface="Arial"/>
              </a:rPr>
              <a:t>TR</a:t>
            </a:r>
            <a:r>
              <a:rPr sz="1500" spc="4" dirty="0">
                <a:solidFill>
                  <a:prstClr val="black"/>
                </a:solidFill>
                <a:latin typeface="Arial"/>
                <a:cs typeface="Arial"/>
              </a:rPr>
              <a:t>UE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)	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/>
              </a:rPr>
              <a:t>#</a:t>
            </a:r>
            <a:r>
              <a:rPr sz="1500" spc="-4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/>
              </a:rPr>
              <a:t> 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내림차순</a:t>
            </a:r>
            <a:r>
              <a:rPr sz="1500" spc="-101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 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정렬</a:t>
            </a:r>
            <a:endParaRPr sz="1500" dirty="0">
              <a:solidFill>
                <a:prstClr val="black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3202715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62" y="1052904"/>
            <a:ext cx="6418478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15" dirty="0"/>
              <a:t>Instal</a:t>
            </a:r>
            <a:r>
              <a:rPr spc="-8" dirty="0"/>
              <a:t>l</a:t>
            </a:r>
            <a:r>
              <a:rPr spc="-4" dirty="0"/>
              <a:t> </a:t>
            </a:r>
            <a:r>
              <a:rPr spc="-15" dirty="0"/>
              <a:t>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09271" y="1556120"/>
            <a:ext cx="1935004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tabLst>
                <a:tab pos="266224" algn="l"/>
              </a:tabLst>
            </a:pPr>
            <a:r>
              <a:rPr sz="112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125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윈도우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용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버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전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선택</a:t>
            </a:r>
            <a:endParaRPr sz="1500"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48256" y="2116836"/>
            <a:ext cx="4993767" cy="28929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44827" y="2113410"/>
            <a:ext cx="5000625" cy="2899886"/>
          </a:xfrm>
          <a:custGeom>
            <a:avLst/>
            <a:gdLst/>
            <a:ahLst/>
            <a:cxnLst/>
            <a:rect l="l" t="t" r="r" b="b"/>
            <a:pathLst>
              <a:path w="6667500" h="3866515">
                <a:moveTo>
                  <a:pt x="0" y="3866388"/>
                </a:moveTo>
                <a:lnTo>
                  <a:pt x="6667500" y="3866388"/>
                </a:lnTo>
                <a:lnTo>
                  <a:pt x="6667500" y="0"/>
                </a:lnTo>
                <a:lnTo>
                  <a:pt x="0" y="0"/>
                </a:lnTo>
                <a:lnTo>
                  <a:pt x="0" y="3866388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49998" y="3428429"/>
            <a:ext cx="1836896" cy="217170"/>
          </a:xfrm>
          <a:custGeom>
            <a:avLst/>
            <a:gdLst/>
            <a:ahLst/>
            <a:cxnLst/>
            <a:rect l="l" t="t" r="r" b="b"/>
            <a:pathLst>
              <a:path w="2449195" h="289560">
                <a:moveTo>
                  <a:pt x="0" y="48260"/>
                </a:moveTo>
                <a:lnTo>
                  <a:pt x="17312" y="11216"/>
                </a:lnTo>
                <a:lnTo>
                  <a:pt x="2400808" y="0"/>
                </a:lnTo>
                <a:lnTo>
                  <a:pt x="2415062" y="2136"/>
                </a:lnTo>
                <a:lnTo>
                  <a:pt x="2445109" y="29075"/>
                </a:lnTo>
                <a:lnTo>
                  <a:pt x="2449068" y="241300"/>
                </a:lnTo>
                <a:lnTo>
                  <a:pt x="2446931" y="255554"/>
                </a:lnTo>
                <a:lnTo>
                  <a:pt x="2419992" y="285601"/>
                </a:lnTo>
                <a:lnTo>
                  <a:pt x="48259" y="289560"/>
                </a:lnTo>
                <a:lnTo>
                  <a:pt x="34005" y="287423"/>
                </a:lnTo>
                <a:lnTo>
                  <a:pt x="3958" y="260484"/>
                </a:lnTo>
                <a:lnTo>
                  <a:pt x="0" y="48260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338938" y="5765254"/>
            <a:ext cx="20955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/>
            <a:fld id="{81D60167-4931-47E6-BA6A-407CBD079E47}" type="slidenum">
              <a:rPr dirty="0">
                <a:solidFill>
                  <a:prstClr val="black"/>
                </a:solidFill>
              </a:rPr>
              <a:pPr marL="19050"/>
              <a:t>5</a:t>
            </a:fld>
            <a:endParaRPr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86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62" y="1052904"/>
            <a:ext cx="6418478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8" dirty="0"/>
              <a:t>[</a:t>
            </a:r>
            <a:r>
              <a:rPr spc="-23" dirty="0"/>
              <a:t>연습</a:t>
            </a:r>
            <a:r>
              <a:rPr spc="-15" dirty="0"/>
              <a:t>4]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338938" y="5765254"/>
            <a:ext cx="20955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/>
            <a:fld id="{81D60167-4931-47E6-BA6A-407CBD079E47}" type="slidenum">
              <a:rPr dirty="0">
                <a:solidFill>
                  <a:prstClr val="black"/>
                </a:solidFill>
              </a:rPr>
              <a:pPr marL="19050"/>
              <a:t>50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09271" y="1556120"/>
            <a:ext cx="3892391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tabLst>
                <a:tab pos="266224" algn="l"/>
              </a:tabLst>
            </a:pPr>
            <a:r>
              <a:rPr sz="112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125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d1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,</a:t>
            </a:r>
            <a:r>
              <a:rPr sz="1500" spc="-19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d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2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가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다음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과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같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을</a:t>
            </a:r>
            <a:r>
              <a:rPr sz="1500" spc="-19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때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질문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에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답하시오</a:t>
            </a:r>
            <a:endParaRPr sz="1500"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9271" y="2928381"/>
            <a:ext cx="6384131" cy="24365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tabLst>
                <a:tab pos="266224" algn="l"/>
              </a:tabLst>
            </a:pPr>
            <a:r>
              <a:rPr sz="112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125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d1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,</a:t>
            </a:r>
            <a:r>
              <a:rPr sz="1500" spc="-19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d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2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의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값을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보이시오</a:t>
            </a:r>
          </a:p>
          <a:p>
            <a:pPr marL="9525">
              <a:spcBef>
                <a:spcPts val="360"/>
              </a:spcBef>
              <a:tabLst>
                <a:tab pos="266224" algn="l"/>
              </a:tabLst>
            </a:pPr>
            <a:r>
              <a:rPr sz="112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125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d1+</a:t>
            </a:r>
            <a:r>
              <a:rPr sz="1500" spc="4" dirty="0">
                <a:solidFill>
                  <a:prstClr val="black"/>
                </a:solidFill>
                <a:latin typeface="맑은 고딕"/>
                <a:cs typeface="맑은 고딕"/>
              </a:rPr>
              <a:t>d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2,</a:t>
            </a:r>
            <a:r>
              <a:rPr sz="1500" spc="-3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d</a:t>
            </a:r>
            <a:r>
              <a:rPr sz="1500" spc="8" dirty="0">
                <a:solidFill>
                  <a:prstClr val="black"/>
                </a:solidFill>
                <a:latin typeface="맑은 고딕"/>
                <a:cs typeface="맑은 고딕"/>
              </a:rPr>
              <a:t>2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-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d1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,</a:t>
            </a:r>
            <a:r>
              <a:rPr sz="1500" spc="-19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d1*</a:t>
            </a:r>
            <a:r>
              <a:rPr sz="1500" spc="8" dirty="0">
                <a:solidFill>
                  <a:prstClr val="black"/>
                </a:solidFill>
                <a:latin typeface="맑은 고딕"/>
                <a:cs typeface="맑은 고딕"/>
              </a:rPr>
              <a:t>d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2,</a:t>
            </a:r>
            <a:r>
              <a:rPr sz="1500" spc="-3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d2/</a:t>
            </a:r>
            <a:r>
              <a:rPr sz="1500" spc="4" dirty="0">
                <a:solidFill>
                  <a:prstClr val="black"/>
                </a:solidFill>
                <a:latin typeface="맑은 고딕"/>
                <a:cs typeface="맑은 고딕"/>
              </a:rPr>
              <a:t>d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1</a:t>
            </a:r>
            <a:r>
              <a:rPr sz="1500" spc="-26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의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결과를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각각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보이시오</a:t>
            </a:r>
          </a:p>
          <a:p>
            <a:pPr marL="9525">
              <a:spcBef>
                <a:spcPts val="360"/>
              </a:spcBef>
              <a:tabLst>
                <a:tab pos="266224" algn="l"/>
              </a:tabLst>
            </a:pPr>
            <a:r>
              <a:rPr sz="112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125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d1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,</a:t>
            </a:r>
            <a:r>
              <a:rPr sz="1500" spc="-19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d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2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의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값들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의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합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(sum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)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을</a:t>
            </a:r>
            <a:r>
              <a:rPr sz="1500" spc="-19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각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각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보이시오</a:t>
            </a:r>
            <a:endParaRPr sz="1500" dirty="0">
              <a:solidFill>
                <a:prstClr val="black"/>
              </a:solidFill>
              <a:latin typeface="맑은 고딕"/>
              <a:cs typeface="맑은 고딕"/>
            </a:endParaRPr>
          </a:p>
          <a:p>
            <a:pPr marL="9525">
              <a:spcBef>
                <a:spcPts val="360"/>
              </a:spcBef>
              <a:tabLst>
                <a:tab pos="266224" algn="l"/>
              </a:tabLst>
            </a:pPr>
            <a:r>
              <a:rPr sz="112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125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d1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,</a:t>
            </a:r>
            <a:r>
              <a:rPr sz="1500" spc="-19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d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2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에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있는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모든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값들의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합(sum)을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보이시오</a:t>
            </a:r>
          </a:p>
          <a:p>
            <a:pPr marL="9525">
              <a:spcBef>
                <a:spcPts val="360"/>
              </a:spcBef>
              <a:tabLst>
                <a:tab pos="266224" algn="l"/>
              </a:tabLst>
            </a:pPr>
            <a:r>
              <a:rPr sz="112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125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d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2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에서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가장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큰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값과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가장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작은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값을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보이시오</a:t>
            </a:r>
          </a:p>
          <a:p>
            <a:pPr marL="9525">
              <a:spcBef>
                <a:spcPts val="360"/>
              </a:spcBef>
              <a:tabLst>
                <a:tab pos="266224" algn="l"/>
              </a:tabLst>
            </a:pPr>
            <a:r>
              <a:rPr sz="112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125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d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2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와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4" dirty="0">
                <a:solidFill>
                  <a:prstClr val="black"/>
                </a:solidFill>
                <a:latin typeface="맑은 고딕"/>
                <a:cs typeface="맑은 고딕"/>
              </a:rPr>
              <a:t>d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1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의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값들의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평균값을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각각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구하고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두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평균의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차이를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보이시오</a:t>
            </a:r>
          </a:p>
          <a:p>
            <a:pPr marL="9525">
              <a:spcBef>
                <a:spcPts val="360"/>
              </a:spcBef>
              <a:tabLst>
                <a:tab pos="266224" algn="l"/>
              </a:tabLst>
            </a:pPr>
            <a:r>
              <a:rPr sz="112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125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d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1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의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값들을</a:t>
            </a:r>
            <a:r>
              <a:rPr sz="1500" spc="-19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큰수에서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작은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수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순으로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정렬하여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보이시오</a:t>
            </a:r>
          </a:p>
          <a:p>
            <a:pPr marL="266700" marR="3810" indent="-257175">
              <a:spcBef>
                <a:spcPts val="360"/>
              </a:spcBef>
              <a:tabLst>
                <a:tab pos="266224" algn="l"/>
              </a:tabLst>
            </a:pPr>
            <a:r>
              <a:rPr sz="112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125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d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1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과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4" dirty="0">
                <a:solidFill>
                  <a:prstClr val="black"/>
                </a:solidFill>
                <a:latin typeface="맑은 고딕"/>
                <a:cs typeface="맑은 고딕"/>
              </a:rPr>
              <a:t>d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2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에서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큰수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순으로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각각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10개씩을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추출하여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d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3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에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저장하시오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( 결과적으로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d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3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에는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20개의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수가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저장)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48196" y="1917385"/>
            <a:ext cx="5508307" cy="461665"/>
          </a:xfrm>
          <a:prstGeom prst="rect">
            <a:avLst/>
          </a:prstGeom>
          <a:solidFill>
            <a:srgbClr val="F1F1F1"/>
          </a:solidFill>
          <a:ln w="25907">
            <a:solidFill>
              <a:srgbClr val="31849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8103"/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d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1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&lt;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-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1:50</a:t>
            </a:r>
            <a:endParaRPr sz="15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58103"/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d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2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&lt;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-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51:100</a:t>
            </a:r>
            <a:endParaRPr sz="15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48196" y="5511338"/>
            <a:ext cx="74688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d3 &lt;- c(sort(d1[1:10], decreasing=TRUE),sort(d2[1:10], decreasing=TRUE))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d3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9791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62" y="1052904"/>
            <a:ext cx="6418478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15" dirty="0"/>
              <a:t>R</a:t>
            </a:r>
            <a:r>
              <a:rPr spc="8" dirty="0"/>
              <a:t> </a:t>
            </a:r>
            <a:r>
              <a:rPr spc="-23" dirty="0"/>
              <a:t>사용</a:t>
            </a:r>
            <a:r>
              <a:rPr spc="8" dirty="0"/>
              <a:t> </a:t>
            </a:r>
            <a:r>
              <a:rPr spc="-11" dirty="0"/>
              <a:t>T</a:t>
            </a:r>
            <a:r>
              <a:rPr spc="-15" dirty="0"/>
              <a:t>ip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09271" y="1568686"/>
            <a:ext cx="5399246" cy="651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700" indent="-257175">
              <a:buClr>
                <a:srgbClr val="99CCFF"/>
              </a:buClr>
              <a:buSzPct val="75000"/>
              <a:buFont typeface="Wingdings"/>
              <a:buChar char=""/>
              <a:tabLst>
                <a:tab pos="266700" algn="l"/>
              </a:tabLst>
            </a:pPr>
            <a:r>
              <a:rPr sz="2100" spc="-26" dirty="0">
                <a:solidFill>
                  <a:prstClr val="black"/>
                </a:solidFill>
                <a:latin typeface="맑은 고딕"/>
                <a:cs typeface="맑은 고딕"/>
              </a:rPr>
              <a:t>사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용</a:t>
            </a:r>
            <a:r>
              <a:rPr sz="2100" spc="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11" dirty="0">
                <a:solidFill>
                  <a:prstClr val="black"/>
                </a:solidFill>
                <a:latin typeface="맑은 고딕"/>
                <a:cs typeface="맑은 고딕"/>
              </a:rPr>
              <a:t>T</a:t>
            </a:r>
            <a:r>
              <a:rPr sz="2100" spc="-19" dirty="0">
                <a:solidFill>
                  <a:prstClr val="black"/>
                </a:solidFill>
                <a:latin typeface="맑은 고딕"/>
                <a:cs typeface="맑은 고딕"/>
              </a:rPr>
              <a:t>i</a:t>
            </a:r>
            <a:r>
              <a:rPr sz="2100" spc="-15" dirty="0">
                <a:solidFill>
                  <a:prstClr val="black"/>
                </a:solidFill>
                <a:latin typeface="맑은 고딕"/>
                <a:cs typeface="맑은 고딕"/>
              </a:rPr>
              <a:t>p</a:t>
            </a:r>
            <a:endParaRPr sz="2100">
              <a:solidFill>
                <a:prstClr val="black"/>
              </a:solidFill>
              <a:latin typeface="맑은 고딕"/>
              <a:cs typeface="맑은 고딕"/>
            </a:endParaRPr>
          </a:p>
          <a:p>
            <a:pPr marL="352425">
              <a:spcBef>
                <a:spcPts val="435"/>
              </a:spcBef>
            </a:pPr>
            <a:r>
              <a:rPr sz="1350" dirty="0">
                <a:solidFill>
                  <a:srgbClr val="46B5CF"/>
                </a:solidFill>
                <a:latin typeface="Wingdings"/>
                <a:cs typeface="Wingdings"/>
              </a:rPr>
              <a:t></a:t>
            </a:r>
            <a:r>
              <a:rPr sz="1350" spc="150" dirty="0">
                <a:solidFill>
                  <a:srgbClr val="46B5CF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FF0000"/>
                </a:solidFill>
                <a:latin typeface="맑은 고딕"/>
                <a:cs typeface="맑은 고딕"/>
              </a:rPr>
              <a:t>함수의</a:t>
            </a:r>
            <a:r>
              <a:rPr spc="4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>
                <a:solidFill>
                  <a:srgbClr val="FF0000"/>
                </a:solidFill>
                <a:latin typeface="맑은 고딕"/>
                <a:cs typeface="맑은 고딕"/>
              </a:rPr>
              <a:t>사용법</a:t>
            </a:r>
            <a:r>
              <a:rPr spc="4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>
                <a:solidFill>
                  <a:srgbClr val="FF0000"/>
                </a:solidFill>
                <a:latin typeface="맑은 고딕"/>
                <a:cs typeface="맑은 고딕"/>
              </a:rPr>
              <a:t>알고</a:t>
            </a:r>
            <a:r>
              <a:rPr spc="4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>
                <a:solidFill>
                  <a:srgbClr val="FF0000"/>
                </a:solidFill>
                <a:latin typeface="맑은 고딕"/>
                <a:cs typeface="맑은 고딕"/>
              </a:rPr>
              <a:t>싶을</a:t>
            </a:r>
            <a:r>
              <a:rPr spc="-4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>
                <a:solidFill>
                  <a:srgbClr val="FF0000"/>
                </a:solidFill>
                <a:latin typeface="맑은 고딕"/>
                <a:cs typeface="맑은 고딕"/>
              </a:rPr>
              <a:t>때</a:t>
            </a:r>
            <a:r>
              <a:rPr spc="4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pc="-8" dirty="0">
                <a:solidFill>
                  <a:srgbClr val="FF0000"/>
                </a:solidFill>
                <a:latin typeface="맑은 고딕"/>
                <a:cs typeface="맑은 고딕"/>
              </a:rPr>
              <a:t>(</a:t>
            </a:r>
            <a:r>
              <a:rPr dirty="0">
                <a:solidFill>
                  <a:srgbClr val="FF0000"/>
                </a:solidFill>
                <a:latin typeface="맑은 고딕"/>
                <a:cs typeface="맑은 고딕"/>
              </a:rPr>
              <a:t>함수</a:t>
            </a:r>
            <a:r>
              <a:rPr spc="4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>
                <a:solidFill>
                  <a:srgbClr val="FF0000"/>
                </a:solidFill>
                <a:latin typeface="맑은 고딕"/>
                <a:cs typeface="맑은 고딕"/>
              </a:rPr>
              <a:t>이름을</a:t>
            </a:r>
            <a:r>
              <a:rPr spc="4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>
                <a:solidFill>
                  <a:srgbClr val="FF0000"/>
                </a:solidFill>
                <a:latin typeface="맑은 고딕"/>
                <a:cs typeface="맑은 고딕"/>
              </a:rPr>
              <a:t>알</a:t>
            </a:r>
            <a:r>
              <a:rPr spc="-4" dirty="0">
                <a:solidFill>
                  <a:srgbClr val="FF0000"/>
                </a:solidFill>
                <a:latin typeface="맑은 고딕"/>
                <a:cs typeface="맑은 고딕"/>
              </a:rPr>
              <a:t>면</a:t>
            </a:r>
            <a:r>
              <a:rPr spc="-8" dirty="0">
                <a:solidFill>
                  <a:srgbClr val="FF0000"/>
                </a:solidFill>
                <a:latin typeface="맑은 고딕"/>
                <a:cs typeface="맑은 고딕"/>
              </a:rPr>
              <a:t>)</a:t>
            </a:r>
            <a:endParaRPr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52171" y="2924949"/>
            <a:ext cx="5284946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350" dirty="0">
                <a:solidFill>
                  <a:srgbClr val="46B5CF"/>
                </a:solidFill>
                <a:latin typeface="Wingdings"/>
                <a:cs typeface="Wingdings"/>
              </a:rPr>
              <a:t></a:t>
            </a:r>
            <a:r>
              <a:rPr sz="1350" spc="150" dirty="0">
                <a:solidFill>
                  <a:srgbClr val="46B5CF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FF0000"/>
                </a:solidFill>
                <a:latin typeface="맑은 고딕"/>
                <a:cs typeface="맑은 고딕"/>
              </a:rPr>
              <a:t>함수의</a:t>
            </a:r>
            <a:r>
              <a:rPr spc="4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>
                <a:solidFill>
                  <a:srgbClr val="FF0000"/>
                </a:solidFill>
                <a:latin typeface="맑은 고딕"/>
                <a:cs typeface="맑은 고딕"/>
              </a:rPr>
              <a:t>사용법</a:t>
            </a:r>
            <a:r>
              <a:rPr spc="4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>
                <a:solidFill>
                  <a:srgbClr val="FF0000"/>
                </a:solidFill>
                <a:latin typeface="맑은 고딕"/>
                <a:cs typeface="맑은 고딕"/>
              </a:rPr>
              <a:t>알고</a:t>
            </a:r>
            <a:r>
              <a:rPr spc="4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>
                <a:solidFill>
                  <a:srgbClr val="FF0000"/>
                </a:solidFill>
                <a:latin typeface="맑은 고딕"/>
                <a:cs typeface="맑은 고딕"/>
              </a:rPr>
              <a:t>싶을</a:t>
            </a:r>
            <a:r>
              <a:rPr spc="-4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>
                <a:solidFill>
                  <a:srgbClr val="FF0000"/>
                </a:solidFill>
                <a:latin typeface="맑은 고딕"/>
                <a:cs typeface="맑은 고딕"/>
              </a:rPr>
              <a:t>때</a:t>
            </a:r>
            <a:r>
              <a:rPr spc="4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pc="-8" dirty="0">
                <a:solidFill>
                  <a:srgbClr val="FF0000"/>
                </a:solidFill>
                <a:latin typeface="맑은 고딕"/>
                <a:cs typeface="맑은 고딕"/>
              </a:rPr>
              <a:t>(</a:t>
            </a:r>
            <a:r>
              <a:rPr dirty="0">
                <a:solidFill>
                  <a:srgbClr val="FF0000"/>
                </a:solidFill>
                <a:latin typeface="맑은 고딕"/>
                <a:cs typeface="맑은 고딕"/>
              </a:rPr>
              <a:t>함수</a:t>
            </a:r>
            <a:r>
              <a:rPr spc="4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>
                <a:solidFill>
                  <a:srgbClr val="FF0000"/>
                </a:solidFill>
                <a:latin typeface="맑은 고딕"/>
                <a:cs typeface="맑은 고딕"/>
              </a:rPr>
              <a:t>이름을</a:t>
            </a:r>
            <a:r>
              <a:rPr spc="4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>
                <a:solidFill>
                  <a:srgbClr val="FF0000"/>
                </a:solidFill>
                <a:latin typeface="맑은 고딕"/>
                <a:cs typeface="맑은 고딕"/>
              </a:rPr>
              <a:t>모르</a:t>
            </a:r>
            <a:r>
              <a:rPr spc="-4" dirty="0">
                <a:solidFill>
                  <a:srgbClr val="FF0000"/>
                </a:solidFill>
                <a:latin typeface="맑은 고딕"/>
                <a:cs typeface="맑은 고딕"/>
              </a:rPr>
              <a:t>면</a:t>
            </a:r>
            <a:r>
              <a:rPr spc="-8" dirty="0">
                <a:solidFill>
                  <a:srgbClr val="FF0000"/>
                </a:solidFill>
                <a:latin typeface="맑은 고딕"/>
                <a:cs typeface="맑은 고딕"/>
              </a:rPr>
              <a:t>)</a:t>
            </a:r>
            <a:endParaRPr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52171" y="3912691"/>
            <a:ext cx="6021229" cy="1354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314" indent="-214789">
              <a:buClr>
                <a:srgbClr val="46B5CF"/>
              </a:buClr>
              <a:buSzPct val="75000"/>
              <a:buFont typeface="Wingdings"/>
              <a:buChar char=""/>
              <a:tabLst>
                <a:tab pos="224790" algn="l"/>
              </a:tabLst>
            </a:pPr>
            <a:r>
              <a:rPr spc="-11" dirty="0">
                <a:solidFill>
                  <a:srgbClr val="FF0000"/>
                </a:solidFill>
                <a:latin typeface="맑은 고딕"/>
                <a:cs typeface="맑은 고딕"/>
              </a:rPr>
              <a:t>History</a:t>
            </a:r>
            <a:endParaRPr>
              <a:solidFill>
                <a:prstClr val="black"/>
              </a:solidFill>
              <a:latin typeface="맑은 고딕"/>
              <a:cs typeface="맑은 고딕"/>
            </a:endParaRPr>
          </a:p>
          <a:p>
            <a:pPr marL="352425">
              <a:spcBef>
                <a:spcPts val="371"/>
              </a:spcBef>
            </a:pPr>
            <a:r>
              <a:rPr sz="112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125" dirty="0">
                <a:solidFill>
                  <a:srgbClr val="99CCFF"/>
                </a:solidFill>
                <a:latin typeface="Times New Roman"/>
                <a:cs typeface="Times New Roman"/>
              </a:rPr>
              <a:t> </a:t>
            </a:r>
            <a:r>
              <a:rPr sz="1125" spc="-53" dirty="0">
                <a:solidFill>
                  <a:srgbClr val="99CC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R은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최근에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사용한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명령어를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25개까지</a:t>
            </a:r>
            <a:r>
              <a:rPr sz="1500" spc="-26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기억</a:t>
            </a:r>
            <a:endParaRPr sz="1500">
              <a:solidFill>
                <a:prstClr val="black"/>
              </a:solidFill>
              <a:latin typeface="맑은 고딕"/>
              <a:cs typeface="맑은 고딕"/>
            </a:endParaRPr>
          </a:p>
          <a:p>
            <a:pPr marL="352425">
              <a:spcBef>
                <a:spcPts val="360"/>
              </a:spcBef>
            </a:pPr>
            <a:r>
              <a:rPr sz="112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125" dirty="0">
                <a:solidFill>
                  <a:srgbClr val="99CCFF"/>
                </a:solidFill>
                <a:latin typeface="Times New Roman"/>
                <a:cs typeface="Times New Roman"/>
              </a:rPr>
              <a:t> </a:t>
            </a:r>
            <a:r>
              <a:rPr sz="1125" spc="-53" dirty="0">
                <a:solidFill>
                  <a:srgbClr val="99CCFF"/>
                </a:solidFill>
                <a:latin typeface="Times New Roman"/>
                <a:cs typeface="Times New Roman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위아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래</a:t>
            </a:r>
            <a:r>
              <a:rPr sz="1500" spc="-19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화살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표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키를</a:t>
            </a:r>
            <a:r>
              <a:rPr sz="1500" spc="-19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이용해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서</a:t>
            </a:r>
            <a:r>
              <a:rPr sz="1500" spc="-19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이전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에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사용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한</a:t>
            </a:r>
            <a:r>
              <a:rPr sz="1500" spc="-19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명령어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를</a:t>
            </a:r>
            <a:r>
              <a:rPr sz="1500" spc="-19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불러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올</a:t>
            </a:r>
            <a:r>
              <a:rPr sz="1500" spc="-19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수</a:t>
            </a:r>
            <a:endParaRPr sz="1500">
              <a:solidFill>
                <a:prstClr val="black"/>
              </a:solidFill>
              <a:latin typeface="맑은 고딕"/>
              <a:cs typeface="맑은 고딕"/>
            </a:endParaRPr>
          </a:p>
          <a:p>
            <a:pPr marL="523875"/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있다</a:t>
            </a:r>
            <a:endParaRPr sz="1500">
              <a:solidFill>
                <a:prstClr val="black"/>
              </a:solidFill>
              <a:latin typeface="맑은 고딕"/>
              <a:cs typeface="맑은 고딕"/>
            </a:endParaRPr>
          </a:p>
          <a:p>
            <a:pPr marL="352425">
              <a:spcBef>
                <a:spcPts val="360"/>
              </a:spcBef>
            </a:pPr>
            <a:r>
              <a:rPr sz="112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125" dirty="0">
                <a:solidFill>
                  <a:srgbClr val="99CCFF"/>
                </a:solidFill>
                <a:latin typeface="Times New Roman"/>
                <a:cs typeface="Times New Roman"/>
              </a:rPr>
              <a:t> </a:t>
            </a:r>
            <a:r>
              <a:rPr sz="1125" spc="-53" dirty="0">
                <a:solidFill>
                  <a:srgbClr val="99CC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history()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함수를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이용하여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25개의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목록을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한눈에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확인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가능</a:t>
            </a:r>
            <a:endParaRPr sz="1500"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542657" y="890400"/>
            <a:ext cx="323850" cy="378619"/>
          </a:xfrm>
          <a:custGeom>
            <a:avLst/>
            <a:gdLst/>
            <a:ahLst/>
            <a:cxnLst/>
            <a:rect l="l" t="t" r="r" b="b"/>
            <a:pathLst>
              <a:path w="431800" h="504825">
                <a:moveTo>
                  <a:pt x="344297" y="216026"/>
                </a:moveTo>
                <a:lnTo>
                  <a:pt x="344297" y="288417"/>
                </a:lnTo>
                <a:lnTo>
                  <a:pt x="431292" y="252222"/>
                </a:lnTo>
                <a:lnTo>
                  <a:pt x="344297" y="216026"/>
                </a:lnTo>
                <a:close/>
              </a:path>
              <a:path w="431800" h="504825">
                <a:moveTo>
                  <a:pt x="246633" y="402716"/>
                </a:moveTo>
                <a:lnTo>
                  <a:pt x="184657" y="402716"/>
                </a:lnTo>
                <a:lnTo>
                  <a:pt x="215646" y="504443"/>
                </a:lnTo>
                <a:lnTo>
                  <a:pt x="246633" y="402716"/>
                </a:lnTo>
                <a:close/>
              </a:path>
              <a:path w="431800" h="504825">
                <a:moveTo>
                  <a:pt x="102870" y="332993"/>
                </a:moveTo>
                <a:lnTo>
                  <a:pt x="63119" y="430529"/>
                </a:lnTo>
                <a:lnTo>
                  <a:pt x="146557" y="384175"/>
                </a:lnTo>
                <a:lnTo>
                  <a:pt x="102870" y="332993"/>
                </a:lnTo>
                <a:close/>
              </a:path>
              <a:path w="431800" h="504825">
                <a:moveTo>
                  <a:pt x="328422" y="332993"/>
                </a:moveTo>
                <a:lnTo>
                  <a:pt x="284733" y="384175"/>
                </a:lnTo>
                <a:lnTo>
                  <a:pt x="368173" y="430529"/>
                </a:lnTo>
                <a:lnTo>
                  <a:pt x="328422" y="332993"/>
                </a:lnTo>
                <a:close/>
              </a:path>
              <a:path w="431800" h="504825">
                <a:moveTo>
                  <a:pt x="214762" y="126115"/>
                </a:moveTo>
                <a:lnTo>
                  <a:pt x="176072" y="134879"/>
                </a:lnTo>
                <a:lnTo>
                  <a:pt x="143701" y="158300"/>
                </a:lnTo>
                <a:lnTo>
                  <a:pt x="120333" y="193222"/>
                </a:lnTo>
                <a:lnTo>
                  <a:pt x="108654" y="236490"/>
                </a:lnTo>
                <a:lnTo>
                  <a:pt x="107851" y="255143"/>
                </a:lnTo>
                <a:lnTo>
                  <a:pt x="108967" y="270638"/>
                </a:lnTo>
                <a:lnTo>
                  <a:pt x="121301" y="313149"/>
                </a:lnTo>
                <a:lnTo>
                  <a:pt x="145208" y="347311"/>
                </a:lnTo>
                <a:lnTo>
                  <a:pt x="178242" y="370054"/>
                </a:lnTo>
                <a:lnTo>
                  <a:pt x="217951" y="378304"/>
                </a:lnTo>
                <a:lnTo>
                  <a:pt x="231230" y="377023"/>
                </a:lnTo>
                <a:lnTo>
                  <a:pt x="267653" y="362656"/>
                </a:lnTo>
                <a:lnTo>
                  <a:pt x="296913" y="334805"/>
                </a:lnTo>
                <a:lnTo>
                  <a:pt x="316389" y="296424"/>
                </a:lnTo>
                <a:lnTo>
                  <a:pt x="323458" y="250469"/>
                </a:lnTo>
                <a:lnTo>
                  <a:pt x="322452" y="234849"/>
                </a:lnTo>
                <a:lnTo>
                  <a:pt x="310350" y="191960"/>
                </a:lnTo>
                <a:lnTo>
                  <a:pt x="286638" y="157459"/>
                </a:lnTo>
                <a:lnTo>
                  <a:pt x="253911" y="134470"/>
                </a:lnTo>
                <a:lnTo>
                  <a:pt x="214762" y="126115"/>
                </a:lnTo>
                <a:close/>
              </a:path>
              <a:path w="431800" h="504825">
                <a:moveTo>
                  <a:pt x="86995" y="216026"/>
                </a:moveTo>
                <a:lnTo>
                  <a:pt x="0" y="252222"/>
                </a:lnTo>
                <a:lnTo>
                  <a:pt x="86995" y="288417"/>
                </a:lnTo>
                <a:lnTo>
                  <a:pt x="86995" y="216026"/>
                </a:lnTo>
                <a:close/>
              </a:path>
              <a:path w="431800" h="504825">
                <a:moveTo>
                  <a:pt x="63119" y="73913"/>
                </a:moveTo>
                <a:lnTo>
                  <a:pt x="102870" y="171450"/>
                </a:lnTo>
                <a:lnTo>
                  <a:pt x="146557" y="120269"/>
                </a:lnTo>
                <a:lnTo>
                  <a:pt x="63119" y="73913"/>
                </a:lnTo>
                <a:close/>
              </a:path>
              <a:path w="431800" h="504825">
                <a:moveTo>
                  <a:pt x="368173" y="73913"/>
                </a:moveTo>
                <a:lnTo>
                  <a:pt x="284733" y="120269"/>
                </a:lnTo>
                <a:lnTo>
                  <a:pt x="328422" y="171450"/>
                </a:lnTo>
                <a:lnTo>
                  <a:pt x="368173" y="73913"/>
                </a:lnTo>
                <a:close/>
              </a:path>
              <a:path w="431800" h="504825">
                <a:moveTo>
                  <a:pt x="215646" y="0"/>
                </a:moveTo>
                <a:lnTo>
                  <a:pt x="184657" y="101726"/>
                </a:lnTo>
                <a:lnTo>
                  <a:pt x="246633" y="101726"/>
                </a:lnTo>
                <a:lnTo>
                  <a:pt x="21564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72808" y="2295718"/>
            <a:ext cx="5508307" cy="539591"/>
          </a:xfrm>
          <a:custGeom>
            <a:avLst/>
            <a:gdLst/>
            <a:ahLst/>
            <a:cxnLst/>
            <a:rect l="l" t="t" r="r" b="b"/>
            <a:pathLst>
              <a:path w="7344409" h="719455">
                <a:moveTo>
                  <a:pt x="0" y="719327"/>
                </a:moveTo>
                <a:lnTo>
                  <a:pt x="7344156" y="719327"/>
                </a:lnTo>
                <a:lnTo>
                  <a:pt x="7344156" y="0"/>
                </a:lnTo>
                <a:lnTo>
                  <a:pt x="0" y="0"/>
                </a:lnTo>
                <a:lnTo>
                  <a:pt x="0" y="71932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72808" y="2295718"/>
            <a:ext cx="5508307" cy="539591"/>
          </a:xfrm>
          <a:custGeom>
            <a:avLst/>
            <a:gdLst/>
            <a:ahLst/>
            <a:cxnLst/>
            <a:rect l="l" t="t" r="r" b="b"/>
            <a:pathLst>
              <a:path w="7344409" h="719455">
                <a:moveTo>
                  <a:pt x="0" y="719327"/>
                </a:moveTo>
                <a:lnTo>
                  <a:pt x="7344156" y="719327"/>
                </a:lnTo>
                <a:lnTo>
                  <a:pt x="7344156" y="0"/>
                </a:lnTo>
                <a:lnTo>
                  <a:pt x="0" y="0"/>
                </a:lnTo>
                <a:lnTo>
                  <a:pt x="0" y="719327"/>
                </a:lnTo>
                <a:close/>
              </a:path>
            </a:pathLst>
          </a:custGeom>
          <a:ln w="25908">
            <a:solidFill>
              <a:srgbClr val="318497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40357" y="2371368"/>
            <a:ext cx="10287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74"/>
              </a:lnSpc>
            </a:pP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help(sum)</a:t>
            </a:r>
            <a:endParaRPr sz="1500">
              <a:solidFill>
                <a:prstClr val="black"/>
              </a:solidFill>
              <a:latin typeface="Courier New"/>
              <a:cs typeface="Courier New"/>
            </a:endParaRPr>
          </a:p>
          <a:p>
            <a:pPr>
              <a:lnSpc>
                <a:spcPts val="1774"/>
              </a:lnSpc>
            </a:pP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?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 sum</a:t>
            </a:r>
            <a:endParaRPr sz="15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338938" y="5765254"/>
            <a:ext cx="20955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/>
            <a:fld id="{81D60167-4931-47E6-BA6A-407CBD079E47}" type="slidenum">
              <a:rPr dirty="0">
                <a:solidFill>
                  <a:prstClr val="black"/>
                </a:solidFill>
              </a:rPr>
              <a:pPr marL="19050"/>
              <a:t>51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12514" y="2347797"/>
            <a:ext cx="2345436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/>
              </a:rPr>
              <a:t># help</a:t>
            </a:r>
            <a:r>
              <a:rPr sz="1500" spc="4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/>
              </a:rPr>
              <a:t>(</a:t>
            </a:r>
            <a:r>
              <a:rPr sz="1500" b="1" spc="-4" dirty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Courier New"/>
              </a:rPr>
              <a:t>"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/>
              </a:rPr>
              <a:t>s</a:t>
            </a:r>
            <a:r>
              <a:rPr sz="1500" spc="4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/>
              </a:rPr>
              <a:t>u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/>
              </a:rPr>
              <a:t>m</a:t>
            </a:r>
            <a:r>
              <a:rPr sz="1500" b="1" spc="-4" dirty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Courier New"/>
              </a:rPr>
              <a:t>"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/>
              </a:rPr>
              <a:t>)</a:t>
            </a:r>
            <a:r>
              <a:rPr sz="1500" spc="-38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/>
              </a:rPr>
              <a:t> 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도</a:t>
            </a:r>
            <a:r>
              <a:rPr sz="1500" spc="-86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 </a:t>
            </a:r>
            <a:r>
              <a:rPr sz="1500" dirty="0">
                <a:solidFill>
                  <a:srgbClr val="006F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바탕"/>
              </a:rPr>
              <a:t>가능</a:t>
            </a:r>
            <a:endParaRPr sz="1500" dirty="0">
              <a:solidFill>
                <a:prstClr val="black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바탕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72808" y="3267268"/>
            <a:ext cx="5508307" cy="230832"/>
          </a:xfrm>
          <a:prstGeom prst="rect">
            <a:avLst/>
          </a:prstGeom>
          <a:solidFill>
            <a:srgbClr val="F1F1F1"/>
          </a:solidFill>
          <a:ln w="25908">
            <a:solidFill>
              <a:srgbClr val="31849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626"/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help.searc</a:t>
            </a:r>
            <a:r>
              <a:rPr sz="1500" b="1" dirty="0">
                <a:solidFill>
                  <a:prstClr val="black"/>
                </a:solidFill>
                <a:latin typeface="Courier New"/>
                <a:cs typeface="Courier New"/>
              </a:rPr>
              <a:t>h</a:t>
            </a:r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("average")</a:t>
            </a:r>
            <a:endParaRPr sz="1500">
              <a:solidFill>
                <a:prstClr val="black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238682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268" y="1052904"/>
            <a:ext cx="3059430" cy="8386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865"/>
            <a:r>
              <a:rPr sz="2100" spc="-15" dirty="0">
                <a:solidFill>
                  <a:srgbClr val="0066CC"/>
                </a:solidFill>
                <a:latin typeface="맑은 고딕"/>
                <a:cs typeface="맑은 고딕"/>
              </a:rPr>
              <a:t>R</a:t>
            </a:r>
            <a:r>
              <a:rPr sz="2100" spc="8" dirty="0">
                <a:solidFill>
                  <a:srgbClr val="0066CC"/>
                </a:solidFill>
                <a:latin typeface="맑은 고딕"/>
                <a:cs typeface="맑은 고딕"/>
              </a:rPr>
              <a:t> </a:t>
            </a:r>
            <a:r>
              <a:rPr sz="2100" spc="-23" dirty="0">
                <a:solidFill>
                  <a:srgbClr val="0066CC"/>
                </a:solidFill>
                <a:latin typeface="맑은 고딕"/>
                <a:cs typeface="맑은 고딕"/>
              </a:rPr>
              <a:t>사용</a:t>
            </a:r>
            <a:r>
              <a:rPr sz="2100" spc="8" dirty="0">
                <a:solidFill>
                  <a:srgbClr val="0066CC"/>
                </a:solidFill>
                <a:latin typeface="맑은 고딕"/>
                <a:cs typeface="맑은 고딕"/>
              </a:rPr>
              <a:t> </a:t>
            </a:r>
            <a:r>
              <a:rPr sz="2100" spc="-11" dirty="0">
                <a:solidFill>
                  <a:srgbClr val="0066CC"/>
                </a:solidFill>
                <a:latin typeface="맑은 고딕"/>
                <a:cs typeface="맑은 고딕"/>
              </a:rPr>
              <a:t>T</a:t>
            </a:r>
            <a:r>
              <a:rPr sz="2100" spc="-15" dirty="0">
                <a:solidFill>
                  <a:srgbClr val="0066CC"/>
                </a:solidFill>
                <a:latin typeface="맑은 고딕"/>
                <a:cs typeface="맑은 고딕"/>
              </a:rPr>
              <a:t>ip</a:t>
            </a:r>
            <a:endParaRPr sz="2100">
              <a:solidFill>
                <a:prstClr val="black"/>
              </a:solidFill>
              <a:latin typeface="맑은 고딕"/>
              <a:cs typeface="맑은 고딕"/>
            </a:endParaRPr>
          </a:p>
          <a:p>
            <a:pPr marL="266700" indent="-257175">
              <a:spcBef>
                <a:spcPts val="1541"/>
              </a:spcBef>
              <a:buClr>
                <a:srgbClr val="99CCFF"/>
              </a:buClr>
              <a:buSzPct val="75000"/>
              <a:buFont typeface="Wingdings"/>
              <a:buChar char=""/>
              <a:tabLst>
                <a:tab pos="266700" algn="l"/>
              </a:tabLst>
            </a:pPr>
            <a:r>
              <a:rPr sz="2100" spc="-11" dirty="0">
                <a:solidFill>
                  <a:prstClr val="black"/>
                </a:solidFill>
                <a:latin typeface="맑은 고딕"/>
                <a:cs typeface="맑은 고딕"/>
              </a:rPr>
              <a:t>Rstu</a:t>
            </a:r>
            <a:r>
              <a:rPr sz="2100" spc="-26" dirty="0">
                <a:solidFill>
                  <a:prstClr val="black"/>
                </a:solidFill>
                <a:latin typeface="맑은 고딕"/>
                <a:cs typeface="맑은 고딕"/>
              </a:rPr>
              <a:t>d</a:t>
            </a:r>
            <a:r>
              <a:rPr sz="2100" spc="-11" dirty="0">
                <a:solidFill>
                  <a:prstClr val="black"/>
                </a:solidFill>
                <a:latin typeface="맑은 고딕"/>
                <a:cs typeface="맑은 고딕"/>
              </a:rPr>
              <a:t>i</a:t>
            </a:r>
            <a:r>
              <a:rPr sz="2100" spc="-15" dirty="0">
                <a:solidFill>
                  <a:prstClr val="black"/>
                </a:solidFill>
                <a:latin typeface="맑은 고딕"/>
                <a:cs typeface="맑은 고딕"/>
              </a:rPr>
              <a:t>o</a:t>
            </a:r>
            <a:r>
              <a:rPr sz="2100" spc="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를</a:t>
            </a:r>
            <a:r>
              <a:rPr sz="2100" spc="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26" dirty="0">
                <a:solidFill>
                  <a:prstClr val="black"/>
                </a:solidFill>
                <a:latin typeface="맑은 고딕"/>
                <a:cs typeface="맑은 고딕"/>
              </a:rPr>
              <a:t>이용</a:t>
            </a:r>
            <a:r>
              <a:rPr sz="2100" spc="-23" dirty="0">
                <a:solidFill>
                  <a:prstClr val="black"/>
                </a:solidFill>
                <a:latin typeface="맑은 고딕"/>
                <a:cs typeface="맑은 고딕"/>
              </a:rPr>
              <a:t>한</a:t>
            </a:r>
            <a:r>
              <a:rPr sz="2100" spc="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2100" spc="-11" dirty="0">
                <a:solidFill>
                  <a:prstClr val="black"/>
                </a:solidFill>
                <a:latin typeface="맑은 고딕"/>
                <a:cs typeface="맑은 고딕"/>
              </a:rPr>
              <a:t>help</a:t>
            </a:r>
            <a:endParaRPr sz="2100"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338938" y="5765254"/>
            <a:ext cx="20955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/>
            <a:fld id="{81D60167-4931-47E6-BA6A-407CBD079E47}" type="slidenum">
              <a:rPr dirty="0">
                <a:solidFill>
                  <a:prstClr val="black"/>
                </a:solidFill>
              </a:rPr>
              <a:pPr marL="19050"/>
              <a:t>52</a:t>
            </a:fld>
            <a:endParaRPr dirty="0">
              <a:solidFill>
                <a:prstClr val="black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024" y="1885950"/>
            <a:ext cx="6401956" cy="383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2544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62" y="1052904"/>
            <a:ext cx="6418478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15" dirty="0"/>
              <a:t>R</a:t>
            </a:r>
            <a:r>
              <a:rPr spc="8" dirty="0"/>
              <a:t> </a:t>
            </a:r>
            <a:r>
              <a:rPr spc="-23" dirty="0"/>
              <a:t>사용</a:t>
            </a:r>
            <a:r>
              <a:rPr spc="8" dirty="0"/>
              <a:t> </a:t>
            </a:r>
            <a:r>
              <a:rPr spc="-11" dirty="0"/>
              <a:t>T</a:t>
            </a:r>
            <a:r>
              <a:rPr spc="-15" dirty="0"/>
              <a:t>ip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338938" y="5765254"/>
            <a:ext cx="20955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/>
            <a:fld id="{81D60167-4931-47E6-BA6A-407CBD079E47}" type="slidenum">
              <a:rPr dirty="0">
                <a:solidFill>
                  <a:prstClr val="black"/>
                </a:solidFill>
              </a:rPr>
              <a:pPr marL="19050"/>
              <a:t>53</a:t>
            </a:fld>
            <a:endParaRPr dirty="0">
              <a:solidFill>
                <a:prstClr val="black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447" y="1426034"/>
            <a:ext cx="6491110" cy="435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100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62" y="1052904"/>
            <a:ext cx="6418478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15" dirty="0"/>
              <a:t>R</a:t>
            </a:r>
            <a:r>
              <a:rPr spc="8" dirty="0"/>
              <a:t> </a:t>
            </a:r>
            <a:r>
              <a:rPr spc="-23" dirty="0"/>
              <a:t>사용</a:t>
            </a:r>
            <a:r>
              <a:rPr spc="8" dirty="0"/>
              <a:t> </a:t>
            </a:r>
            <a:r>
              <a:rPr spc="-11" dirty="0"/>
              <a:t>T</a:t>
            </a:r>
            <a:r>
              <a:rPr spc="-15" dirty="0"/>
              <a:t>ip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338938" y="5765254"/>
            <a:ext cx="20955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/>
            <a:fld id="{81D60167-4931-47E6-BA6A-407CBD079E47}" type="slidenum">
              <a:rPr dirty="0">
                <a:solidFill>
                  <a:prstClr val="black"/>
                </a:solidFill>
              </a:rPr>
              <a:pPr marL="19050"/>
              <a:t>54</a:t>
            </a:fld>
            <a:endParaRPr dirty="0">
              <a:solidFill>
                <a:prstClr val="black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455" y="1505326"/>
            <a:ext cx="5921895" cy="41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404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62" y="1052904"/>
            <a:ext cx="6418478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15" dirty="0"/>
              <a:t>R</a:t>
            </a:r>
            <a:r>
              <a:rPr spc="8" dirty="0"/>
              <a:t> </a:t>
            </a:r>
            <a:r>
              <a:rPr spc="-23" dirty="0"/>
              <a:t>사용</a:t>
            </a:r>
            <a:r>
              <a:rPr spc="8" dirty="0"/>
              <a:t> </a:t>
            </a:r>
            <a:r>
              <a:rPr spc="-11" dirty="0"/>
              <a:t>T</a:t>
            </a:r>
            <a:r>
              <a:rPr spc="-15" dirty="0"/>
              <a:t>ip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338938" y="5765254"/>
            <a:ext cx="20955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/>
            <a:fld id="{81D60167-4931-47E6-BA6A-407CBD079E47}" type="slidenum">
              <a:rPr dirty="0">
                <a:solidFill>
                  <a:prstClr val="black"/>
                </a:solidFill>
              </a:rPr>
              <a:pPr marL="19050"/>
              <a:t>55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09271" y="1561832"/>
            <a:ext cx="6460331" cy="26122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700" indent="-257175">
              <a:buClr>
                <a:srgbClr val="99CCFF"/>
              </a:buClr>
              <a:buSzPct val="75000"/>
              <a:buFont typeface="Wingdings"/>
              <a:buChar char=""/>
              <a:tabLst>
                <a:tab pos="266700" algn="l"/>
              </a:tabLst>
            </a:pPr>
            <a:r>
              <a:rPr dirty="0">
                <a:solidFill>
                  <a:prstClr val="black"/>
                </a:solidFill>
                <a:latin typeface="맑은 고딕"/>
                <a:cs typeface="맑은 고딕"/>
              </a:rPr>
              <a:t>R packa</a:t>
            </a:r>
            <a:r>
              <a:rPr spc="-11" dirty="0">
                <a:solidFill>
                  <a:prstClr val="black"/>
                </a:solidFill>
                <a:latin typeface="맑은 고딕"/>
                <a:cs typeface="맑은 고딕"/>
              </a:rPr>
              <a:t>g</a:t>
            </a:r>
            <a:r>
              <a:rPr dirty="0">
                <a:solidFill>
                  <a:prstClr val="black"/>
                </a:solidFill>
                <a:latin typeface="맑은 고딕"/>
                <a:cs typeface="맑은 고딕"/>
              </a:rPr>
              <a:t>e</a:t>
            </a:r>
            <a:endParaRPr>
              <a:solidFill>
                <a:prstClr val="black"/>
              </a:solidFill>
              <a:latin typeface="맑은 고딕"/>
              <a:cs typeface="맑은 고딕"/>
            </a:endParaRPr>
          </a:p>
          <a:p>
            <a:pPr marL="567214" marR="100013" indent="-215265">
              <a:spcBef>
                <a:spcPts val="375"/>
              </a:spcBef>
            </a:pPr>
            <a:r>
              <a:rPr sz="1125" dirty="0">
                <a:solidFill>
                  <a:srgbClr val="46B5CF"/>
                </a:solidFill>
                <a:latin typeface="Wingdings"/>
                <a:cs typeface="Wingdings"/>
              </a:rPr>
              <a:t></a:t>
            </a:r>
            <a:r>
              <a:rPr sz="1125" dirty="0">
                <a:solidFill>
                  <a:srgbClr val="46B5CF"/>
                </a:solidFill>
                <a:latin typeface="Times New Roman"/>
                <a:cs typeface="Times New Roman"/>
              </a:rPr>
              <a:t> </a:t>
            </a:r>
            <a:r>
              <a:rPr sz="1125" spc="124" dirty="0">
                <a:solidFill>
                  <a:srgbClr val="46B5C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사용자들이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많이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이용하는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함수들을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미리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구현하여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묶어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놓은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것.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비 슷한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함수들을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동일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pac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k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a</a:t>
            </a:r>
            <a:r>
              <a:rPr sz="1500" spc="4" dirty="0">
                <a:solidFill>
                  <a:prstClr val="black"/>
                </a:solidFill>
                <a:latin typeface="맑은 고딕"/>
                <a:cs typeface="맑은 고딕"/>
              </a:rPr>
              <a:t>g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e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에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모아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놓았다.</a:t>
            </a:r>
            <a:endParaRPr sz="1500">
              <a:solidFill>
                <a:prstClr val="black"/>
              </a:solidFill>
              <a:latin typeface="맑은 고딕"/>
              <a:cs typeface="맑은 고딕"/>
            </a:endParaRPr>
          </a:p>
          <a:p>
            <a:pPr marL="567214" marR="3810" indent="-215265">
              <a:spcBef>
                <a:spcPts val="360"/>
              </a:spcBef>
            </a:pPr>
            <a:r>
              <a:rPr sz="1125" dirty="0">
                <a:solidFill>
                  <a:srgbClr val="46B5CF"/>
                </a:solidFill>
                <a:latin typeface="Wingdings"/>
                <a:cs typeface="Wingdings"/>
              </a:rPr>
              <a:t></a:t>
            </a:r>
            <a:r>
              <a:rPr sz="1125" dirty="0">
                <a:solidFill>
                  <a:srgbClr val="46B5CF"/>
                </a:solidFill>
                <a:latin typeface="Times New Roman"/>
                <a:cs typeface="Times New Roman"/>
              </a:rPr>
              <a:t> </a:t>
            </a:r>
            <a:r>
              <a:rPr sz="1125" spc="124" dirty="0">
                <a:solidFill>
                  <a:srgbClr val="46B5C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R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에서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어떤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함수를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사용하기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위해서는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그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함수가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들어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있는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pac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k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a</a:t>
            </a:r>
            <a:r>
              <a:rPr sz="1500" spc="4" dirty="0">
                <a:solidFill>
                  <a:prstClr val="black"/>
                </a:solidFill>
                <a:latin typeface="맑은 고딕"/>
                <a:cs typeface="맑은 고딕"/>
              </a:rPr>
              <a:t>g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e 를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불러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와야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한다.</a:t>
            </a:r>
            <a:endParaRPr sz="1500">
              <a:solidFill>
                <a:prstClr val="black"/>
              </a:solidFill>
              <a:latin typeface="맑은 고딕"/>
              <a:cs typeface="맑은 고딕"/>
            </a:endParaRPr>
          </a:p>
          <a:p>
            <a:pPr marL="567214" marR="74771" indent="-215265">
              <a:spcBef>
                <a:spcPts val="360"/>
              </a:spcBef>
            </a:pPr>
            <a:r>
              <a:rPr sz="1125" dirty="0">
                <a:solidFill>
                  <a:srgbClr val="46B5CF"/>
                </a:solidFill>
                <a:latin typeface="Wingdings"/>
                <a:cs typeface="Wingdings"/>
              </a:rPr>
              <a:t></a:t>
            </a:r>
            <a:r>
              <a:rPr sz="1125" dirty="0">
                <a:solidFill>
                  <a:srgbClr val="46B5CF"/>
                </a:solidFill>
                <a:latin typeface="Times New Roman"/>
                <a:cs typeface="Times New Roman"/>
              </a:rPr>
              <a:t> </a:t>
            </a:r>
            <a:r>
              <a:rPr sz="1125" spc="124" dirty="0">
                <a:solidFill>
                  <a:srgbClr val="46B5C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ba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s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e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패키지는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가장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기본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적인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함수들을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모아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놓은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packa</a:t>
            </a:r>
            <a:r>
              <a:rPr sz="1500" spc="4" dirty="0">
                <a:solidFill>
                  <a:prstClr val="black"/>
                </a:solidFill>
                <a:latin typeface="맑은 고딕"/>
                <a:cs typeface="맑은 고딕"/>
              </a:rPr>
              <a:t>g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e</a:t>
            </a:r>
            <a:r>
              <a:rPr sz="1500" spc="-30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로서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R 이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구동될</a:t>
            </a:r>
            <a:r>
              <a:rPr sz="1500" spc="-19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때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자동으로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불러오기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때문에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사용자가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불러</a:t>
            </a:r>
            <a:r>
              <a:rPr sz="1500" spc="-19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올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필요가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없 다.</a:t>
            </a:r>
            <a:endParaRPr sz="1500">
              <a:solidFill>
                <a:prstClr val="black"/>
              </a:solidFill>
              <a:latin typeface="맑은 고딕"/>
              <a:cs typeface="맑은 고딕"/>
            </a:endParaRPr>
          </a:p>
          <a:p>
            <a:pPr>
              <a:spcBef>
                <a:spcPts val="20"/>
              </a:spcBef>
            </a:pPr>
            <a:endParaRPr sz="2175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2425"/>
            <a:r>
              <a:rPr sz="1125" dirty="0">
                <a:solidFill>
                  <a:srgbClr val="46B5CF"/>
                </a:solidFill>
                <a:latin typeface="Wingdings"/>
                <a:cs typeface="Wingdings"/>
              </a:rPr>
              <a:t></a:t>
            </a:r>
            <a:r>
              <a:rPr sz="1125" dirty="0">
                <a:solidFill>
                  <a:srgbClr val="46B5CF"/>
                </a:solidFill>
                <a:latin typeface="Times New Roman"/>
                <a:cs typeface="Times New Roman"/>
              </a:rPr>
              <a:t> </a:t>
            </a:r>
            <a:r>
              <a:rPr sz="1125" spc="124" dirty="0">
                <a:solidFill>
                  <a:srgbClr val="46B5C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필요한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pac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k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a</a:t>
            </a:r>
            <a:r>
              <a:rPr sz="1500" spc="4" dirty="0">
                <a:solidFill>
                  <a:prstClr val="black"/>
                </a:solidFill>
                <a:latin typeface="맑은 고딕"/>
                <a:cs typeface="맑은 고딕"/>
              </a:rPr>
              <a:t>g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e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를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inst</a:t>
            </a:r>
            <a:r>
              <a:rPr sz="1500" spc="4" dirty="0">
                <a:solidFill>
                  <a:prstClr val="black"/>
                </a:solidFill>
                <a:latin typeface="맑은 고딕"/>
                <a:cs typeface="맑은 고딕"/>
              </a:rPr>
              <a:t>a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l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l</a:t>
            </a:r>
            <a:r>
              <a:rPr sz="1500" spc="-34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하고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불러오는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방법은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다음</a:t>
            </a:r>
            <a:r>
              <a:rPr sz="1500" spc="-8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장에서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연습</a:t>
            </a:r>
            <a:endParaRPr sz="1500"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60988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62" y="1052904"/>
            <a:ext cx="6418478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15" dirty="0"/>
              <a:t>R</a:t>
            </a:r>
            <a:r>
              <a:rPr spc="8" dirty="0"/>
              <a:t> </a:t>
            </a:r>
            <a:r>
              <a:rPr spc="-23" dirty="0"/>
              <a:t>사용</a:t>
            </a:r>
            <a:r>
              <a:rPr spc="8" dirty="0"/>
              <a:t> </a:t>
            </a:r>
            <a:r>
              <a:rPr spc="-11" dirty="0"/>
              <a:t>T</a:t>
            </a:r>
            <a:r>
              <a:rPr spc="-15" dirty="0"/>
              <a:t>ip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52168" y="1561829"/>
            <a:ext cx="612171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350" dirty="0">
                <a:solidFill>
                  <a:srgbClr val="46B5CF"/>
                </a:solidFill>
                <a:latin typeface="Wingdings"/>
                <a:cs typeface="Wingdings"/>
              </a:rPr>
              <a:t></a:t>
            </a:r>
            <a:r>
              <a:rPr sz="1350" spc="150" dirty="0">
                <a:solidFill>
                  <a:srgbClr val="46B5CF"/>
                </a:solidFill>
                <a:latin typeface="Times New Roman"/>
                <a:cs typeface="Times New Roman"/>
              </a:rPr>
              <a:t> </a:t>
            </a:r>
            <a:r>
              <a:rPr spc="-4" dirty="0">
                <a:solidFill>
                  <a:srgbClr val="FF0000"/>
                </a:solidFill>
                <a:latin typeface="맑은 고딕"/>
                <a:cs typeface="맑은 고딕"/>
              </a:rPr>
              <a:t>install</a:t>
            </a:r>
            <a:r>
              <a:rPr dirty="0">
                <a:solidFill>
                  <a:srgbClr val="FF0000"/>
                </a:solidFill>
                <a:latin typeface="맑은 고딕"/>
                <a:cs typeface="맑은 고딕"/>
              </a:rPr>
              <a:t>한</a:t>
            </a:r>
            <a:r>
              <a:rPr spc="-8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pc="-4" dirty="0">
                <a:solidFill>
                  <a:srgbClr val="FF0000"/>
                </a:solidFill>
                <a:latin typeface="맑은 고딕"/>
                <a:cs typeface="맑은 고딕"/>
              </a:rPr>
              <a:t>패키지</a:t>
            </a:r>
            <a:r>
              <a:rPr dirty="0">
                <a:solidFill>
                  <a:srgbClr val="FF0000"/>
                </a:solidFill>
                <a:latin typeface="맑은 고딕"/>
                <a:cs typeface="맑은 고딕"/>
              </a:rPr>
              <a:t>의</a:t>
            </a:r>
            <a:r>
              <a:rPr spc="4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pc="-4" dirty="0">
                <a:solidFill>
                  <a:srgbClr val="FF0000"/>
                </a:solidFill>
                <a:latin typeface="맑은 고딕"/>
                <a:cs typeface="맑은 고딕"/>
              </a:rPr>
              <a:t>내용</a:t>
            </a:r>
            <a:r>
              <a:rPr dirty="0">
                <a:solidFill>
                  <a:srgbClr val="FF0000"/>
                </a:solidFill>
                <a:latin typeface="맑은 고딕"/>
                <a:cs typeface="맑은 고딕"/>
              </a:rPr>
              <a:t>을</a:t>
            </a:r>
            <a:r>
              <a:rPr spc="-8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pc="-4" dirty="0">
                <a:solidFill>
                  <a:srgbClr val="FF0000"/>
                </a:solidFill>
                <a:latin typeface="맑은 고딕"/>
                <a:cs typeface="맑은 고딕"/>
              </a:rPr>
              <a:t>알</a:t>
            </a:r>
            <a:r>
              <a:rPr dirty="0">
                <a:solidFill>
                  <a:srgbClr val="FF0000"/>
                </a:solidFill>
                <a:latin typeface="맑은 고딕"/>
                <a:cs typeface="맑은 고딕"/>
              </a:rPr>
              <a:t>고</a:t>
            </a:r>
            <a:r>
              <a:rPr spc="4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pc="-4" dirty="0">
                <a:solidFill>
                  <a:srgbClr val="FF0000"/>
                </a:solidFill>
                <a:latin typeface="맑은 고딕"/>
                <a:cs typeface="맑은 고딕"/>
              </a:rPr>
              <a:t>싶</a:t>
            </a:r>
            <a:r>
              <a:rPr dirty="0">
                <a:solidFill>
                  <a:srgbClr val="FF0000"/>
                </a:solidFill>
                <a:latin typeface="맑은 고딕"/>
                <a:cs typeface="맑은 고딕"/>
              </a:rPr>
              <a:t>을 때 </a:t>
            </a:r>
            <a:r>
              <a:rPr spc="-8" dirty="0">
                <a:solidFill>
                  <a:srgbClr val="FF0000"/>
                </a:solidFill>
                <a:latin typeface="맑은 고딕"/>
                <a:cs typeface="맑은 고딕"/>
              </a:rPr>
              <a:t>(</a:t>
            </a:r>
            <a:r>
              <a:rPr spc="-4" dirty="0">
                <a:solidFill>
                  <a:srgbClr val="FF0000"/>
                </a:solidFill>
                <a:latin typeface="맑은 고딕"/>
                <a:cs typeface="맑은 고딕"/>
              </a:rPr>
              <a:t>포함</a:t>
            </a:r>
            <a:r>
              <a:rPr dirty="0">
                <a:solidFill>
                  <a:srgbClr val="FF0000"/>
                </a:solidFill>
                <a:latin typeface="맑은 고딕"/>
                <a:cs typeface="맑은 고딕"/>
              </a:rPr>
              <a:t>된</a:t>
            </a:r>
            <a:r>
              <a:rPr spc="4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pc="-4" dirty="0">
                <a:solidFill>
                  <a:srgbClr val="FF0000"/>
                </a:solidFill>
                <a:latin typeface="맑은 고딕"/>
                <a:cs typeface="맑은 고딕"/>
              </a:rPr>
              <a:t>함</a:t>
            </a:r>
            <a:r>
              <a:rPr dirty="0">
                <a:solidFill>
                  <a:srgbClr val="FF0000"/>
                </a:solidFill>
                <a:latin typeface="맑은 고딕"/>
                <a:cs typeface="맑은 고딕"/>
              </a:rPr>
              <a:t>수 </a:t>
            </a:r>
            <a:r>
              <a:rPr spc="-4" dirty="0">
                <a:solidFill>
                  <a:srgbClr val="FF0000"/>
                </a:solidFill>
                <a:latin typeface="맑은 고딕"/>
                <a:cs typeface="맑은 고딕"/>
              </a:rPr>
              <a:t>목록</a:t>
            </a:r>
            <a:endParaRPr>
              <a:solidFill>
                <a:prstClr val="black"/>
              </a:solidFill>
              <a:latin typeface="맑은 고딕"/>
              <a:cs typeface="맑은 고딕"/>
            </a:endParaRPr>
          </a:p>
          <a:p>
            <a:pPr marL="224314"/>
            <a:r>
              <a:rPr spc="-8" dirty="0">
                <a:solidFill>
                  <a:srgbClr val="FF0000"/>
                </a:solidFill>
                <a:latin typeface="맑은 고딕"/>
                <a:cs typeface="맑은 고딕"/>
              </a:rPr>
              <a:t>,</a:t>
            </a:r>
            <a:r>
              <a:rPr spc="8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>
                <a:solidFill>
                  <a:srgbClr val="FF0000"/>
                </a:solidFill>
                <a:latin typeface="맑은 고딕"/>
                <a:cs typeface="맑은 고딕"/>
              </a:rPr>
              <a:t>설명</a:t>
            </a:r>
            <a:r>
              <a:rPr spc="-8" dirty="0">
                <a:solidFill>
                  <a:srgbClr val="FF0000"/>
                </a:solidFill>
                <a:latin typeface="맑은 고딕"/>
                <a:cs typeface="맑은 고딕"/>
              </a:rPr>
              <a:t>)</a:t>
            </a:r>
            <a:endParaRPr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42657" y="890400"/>
            <a:ext cx="323850" cy="378619"/>
          </a:xfrm>
          <a:custGeom>
            <a:avLst/>
            <a:gdLst/>
            <a:ahLst/>
            <a:cxnLst/>
            <a:rect l="l" t="t" r="r" b="b"/>
            <a:pathLst>
              <a:path w="431800" h="504825">
                <a:moveTo>
                  <a:pt x="344297" y="216026"/>
                </a:moveTo>
                <a:lnTo>
                  <a:pt x="344297" y="288417"/>
                </a:lnTo>
                <a:lnTo>
                  <a:pt x="431292" y="252222"/>
                </a:lnTo>
                <a:lnTo>
                  <a:pt x="344297" y="216026"/>
                </a:lnTo>
                <a:close/>
              </a:path>
              <a:path w="431800" h="504825">
                <a:moveTo>
                  <a:pt x="246633" y="402716"/>
                </a:moveTo>
                <a:lnTo>
                  <a:pt x="184657" y="402716"/>
                </a:lnTo>
                <a:lnTo>
                  <a:pt x="215646" y="504443"/>
                </a:lnTo>
                <a:lnTo>
                  <a:pt x="246633" y="402716"/>
                </a:lnTo>
                <a:close/>
              </a:path>
              <a:path w="431800" h="504825">
                <a:moveTo>
                  <a:pt x="102870" y="332993"/>
                </a:moveTo>
                <a:lnTo>
                  <a:pt x="63119" y="430529"/>
                </a:lnTo>
                <a:lnTo>
                  <a:pt x="146557" y="384175"/>
                </a:lnTo>
                <a:lnTo>
                  <a:pt x="102870" y="332993"/>
                </a:lnTo>
                <a:close/>
              </a:path>
              <a:path w="431800" h="504825">
                <a:moveTo>
                  <a:pt x="328422" y="332993"/>
                </a:moveTo>
                <a:lnTo>
                  <a:pt x="284733" y="384175"/>
                </a:lnTo>
                <a:lnTo>
                  <a:pt x="368173" y="430529"/>
                </a:lnTo>
                <a:lnTo>
                  <a:pt x="328422" y="332993"/>
                </a:lnTo>
                <a:close/>
              </a:path>
              <a:path w="431800" h="504825">
                <a:moveTo>
                  <a:pt x="214762" y="126115"/>
                </a:moveTo>
                <a:lnTo>
                  <a:pt x="176072" y="134879"/>
                </a:lnTo>
                <a:lnTo>
                  <a:pt x="143701" y="158300"/>
                </a:lnTo>
                <a:lnTo>
                  <a:pt x="120333" y="193222"/>
                </a:lnTo>
                <a:lnTo>
                  <a:pt x="108654" y="236490"/>
                </a:lnTo>
                <a:lnTo>
                  <a:pt x="107851" y="255143"/>
                </a:lnTo>
                <a:lnTo>
                  <a:pt x="108967" y="270638"/>
                </a:lnTo>
                <a:lnTo>
                  <a:pt x="121301" y="313149"/>
                </a:lnTo>
                <a:lnTo>
                  <a:pt x="145208" y="347311"/>
                </a:lnTo>
                <a:lnTo>
                  <a:pt x="178242" y="370054"/>
                </a:lnTo>
                <a:lnTo>
                  <a:pt x="217951" y="378304"/>
                </a:lnTo>
                <a:lnTo>
                  <a:pt x="231230" y="377023"/>
                </a:lnTo>
                <a:lnTo>
                  <a:pt x="267653" y="362656"/>
                </a:lnTo>
                <a:lnTo>
                  <a:pt x="296913" y="334805"/>
                </a:lnTo>
                <a:lnTo>
                  <a:pt x="316389" y="296424"/>
                </a:lnTo>
                <a:lnTo>
                  <a:pt x="323458" y="250469"/>
                </a:lnTo>
                <a:lnTo>
                  <a:pt x="322452" y="234849"/>
                </a:lnTo>
                <a:lnTo>
                  <a:pt x="310350" y="191960"/>
                </a:lnTo>
                <a:lnTo>
                  <a:pt x="286638" y="157459"/>
                </a:lnTo>
                <a:lnTo>
                  <a:pt x="253911" y="134470"/>
                </a:lnTo>
                <a:lnTo>
                  <a:pt x="214762" y="126115"/>
                </a:lnTo>
                <a:close/>
              </a:path>
              <a:path w="431800" h="504825">
                <a:moveTo>
                  <a:pt x="86995" y="216026"/>
                </a:moveTo>
                <a:lnTo>
                  <a:pt x="0" y="252222"/>
                </a:lnTo>
                <a:lnTo>
                  <a:pt x="86995" y="288417"/>
                </a:lnTo>
                <a:lnTo>
                  <a:pt x="86995" y="216026"/>
                </a:lnTo>
                <a:close/>
              </a:path>
              <a:path w="431800" h="504825">
                <a:moveTo>
                  <a:pt x="63119" y="73913"/>
                </a:moveTo>
                <a:lnTo>
                  <a:pt x="102870" y="171450"/>
                </a:lnTo>
                <a:lnTo>
                  <a:pt x="146557" y="120269"/>
                </a:lnTo>
                <a:lnTo>
                  <a:pt x="63119" y="73913"/>
                </a:lnTo>
                <a:close/>
              </a:path>
              <a:path w="431800" h="504825">
                <a:moveTo>
                  <a:pt x="368173" y="73913"/>
                </a:moveTo>
                <a:lnTo>
                  <a:pt x="284733" y="120269"/>
                </a:lnTo>
                <a:lnTo>
                  <a:pt x="328422" y="171450"/>
                </a:lnTo>
                <a:lnTo>
                  <a:pt x="368173" y="73913"/>
                </a:lnTo>
                <a:close/>
              </a:path>
              <a:path w="431800" h="504825">
                <a:moveTo>
                  <a:pt x="215646" y="0"/>
                </a:moveTo>
                <a:lnTo>
                  <a:pt x="184657" y="101726"/>
                </a:lnTo>
                <a:lnTo>
                  <a:pt x="246633" y="101726"/>
                </a:lnTo>
                <a:lnTo>
                  <a:pt x="21564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72808" y="2307456"/>
            <a:ext cx="5508307" cy="427909"/>
          </a:xfrm>
          <a:prstGeom prst="rect">
            <a:avLst/>
          </a:prstGeom>
          <a:solidFill>
            <a:srgbClr val="F1F1F1"/>
          </a:solidFill>
          <a:ln w="25907">
            <a:solidFill>
              <a:srgbClr val="318497"/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marL="171926"/>
            <a:r>
              <a:rPr sz="1500" b="1" spc="-4" dirty="0">
                <a:solidFill>
                  <a:prstClr val="black"/>
                </a:solidFill>
                <a:latin typeface="Courier New"/>
                <a:cs typeface="Courier New"/>
              </a:rPr>
              <a:t>help(package="class")</a:t>
            </a:r>
            <a:endParaRPr sz="15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338938" y="5765254"/>
            <a:ext cx="20955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/>
            <a:fld id="{81D60167-4931-47E6-BA6A-407CBD079E47}" type="slidenum">
              <a:rPr dirty="0">
                <a:solidFill>
                  <a:prstClr val="black"/>
                </a:solidFill>
              </a:rPr>
              <a:pPr marL="19050"/>
              <a:t>56</a:t>
            </a:fld>
            <a:endParaRPr dirty="0">
              <a:solidFill>
                <a:prstClr val="black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3" y="2950041"/>
            <a:ext cx="5030353" cy="281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7737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62" y="1052904"/>
            <a:ext cx="6418478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15" dirty="0"/>
              <a:t>R</a:t>
            </a:r>
            <a:r>
              <a:rPr spc="8" dirty="0"/>
              <a:t> </a:t>
            </a:r>
            <a:r>
              <a:rPr spc="-23" dirty="0"/>
              <a:t>사용</a:t>
            </a:r>
            <a:r>
              <a:rPr spc="8" dirty="0"/>
              <a:t> </a:t>
            </a:r>
            <a:r>
              <a:rPr spc="-11" dirty="0"/>
              <a:t>T</a:t>
            </a:r>
            <a:r>
              <a:rPr spc="-15" dirty="0"/>
              <a:t>ip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09268" y="1568686"/>
            <a:ext cx="1184910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700" indent="-257175">
              <a:buClr>
                <a:srgbClr val="99CCFF"/>
              </a:buClr>
              <a:buSzPct val="75000"/>
              <a:buFont typeface="Wingdings"/>
              <a:buChar char=""/>
              <a:tabLst>
                <a:tab pos="266700" algn="l"/>
              </a:tabLst>
            </a:pPr>
            <a:r>
              <a:rPr sz="2100" spc="-11" dirty="0">
                <a:solidFill>
                  <a:prstClr val="black"/>
                </a:solidFill>
                <a:latin typeface="맑은 고딕"/>
                <a:cs typeface="맑은 고딕"/>
              </a:rPr>
              <a:t>Rstu</a:t>
            </a:r>
            <a:r>
              <a:rPr sz="2100" spc="-26" dirty="0">
                <a:solidFill>
                  <a:prstClr val="black"/>
                </a:solidFill>
                <a:latin typeface="맑은 고딕"/>
                <a:cs typeface="맑은 고딕"/>
              </a:rPr>
              <a:t>d</a:t>
            </a:r>
            <a:r>
              <a:rPr sz="2100" spc="-15" dirty="0">
                <a:solidFill>
                  <a:prstClr val="black"/>
                </a:solidFill>
                <a:latin typeface="맑은 고딕"/>
                <a:cs typeface="맑은 고딕"/>
              </a:rPr>
              <a:t>io</a:t>
            </a:r>
            <a:endParaRPr sz="2100"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338938" y="5765254"/>
            <a:ext cx="20955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/>
            <a:fld id="{81D60167-4931-47E6-BA6A-407CBD079E47}" type="slidenum">
              <a:rPr dirty="0">
                <a:solidFill>
                  <a:prstClr val="black"/>
                </a:solidFill>
              </a:rPr>
              <a:pPr marL="19050"/>
              <a:t>57</a:t>
            </a:fld>
            <a:endParaRPr dirty="0">
              <a:solidFill>
                <a:prstClr val="black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888" y="1870859"/>
            <a:ext cx="6141351" cy="390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87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62" y="1052904"/>
            <a:ext cx="6418478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15" dirty="0"/>
              <a:t>Instal</a:t>
            </a:r>
            <a:r>
              <a:rPr spc="-8" dirty="0"/>
              <a:t>l</a:t>
            </a:r>
            <a:r>
              <a:rPr spc="-4" dirty="0"/>
              <a:t> </a:t>
            </a:r>
            <a:r>
              <a:rPr spc="-15" dirty="0"/>
              <a:t>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09268" y="1556120"/>
            <a:ext cx="1570673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700" indent="-257175">
              <a:buClr>
                <a:srgbClr val="99CCFF"/>
              </a:buClr>
              <a:buSzPct val="75000"/>
              <a:buFont typeface="Wingdings"/>
              <a:buChar char=""/>
              <a:tabLst>
                <a:tab pos="266700" algn="l"/>
              </a:tabLst>
            </a:pP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ba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s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e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버전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선택</a:t>
            </a:r>
            <a:endParaRPr sz="1500"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23037" y="2025394"/>
            <a:ext cx="6487586" cy="2578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36915" y="2747200"/>
            <a:ext cx="1835944" cy="217170"/>
          </a:xfrm>
          <a:custGeom>
            <a:avLst/>
            <a:gdLst/>
            <a:ahLst/>
            <a:cxnLst/>
            <a:rect l="l" t="t" r="r" b="b"/>
            <a:pathLst>
              <a:path w="2447925" h="289560">
                <a:moveTo>
                  <a:pt x="0" y="48260"/>
                </a:moveTo>
                <a:lnTo>
                  <a:pt x="17312" y="11216"/>
                </a:lnTo>
                <a:lnTo>
                  <a:pt x="2399284" y="0"/>
                </a:lnTo>
                <a:lnTo>
                  <a:pt x="2413538" y="2136"/>
                </a:lnTo>
                <a:lnTo>
                  <a:pt x="2443585" y="29075"/>
                </a:lnTo>
                <a:lnTo>
                  <a:pt x="2447544" y="241300"/>
                </a:lnTo>
                <a:lnTo>
                  <a:pt x="2445407" y="255554"/>
                </a:lnTo>
                <a:lnTo>
                  <a:pt x="2418468" y="285601"/>
                </a:lnTo>
                <a:lnTo>
                  <a:pt x="48259" y="289560"/>
                </a:lnTo>
                <a:lnTo>
                  <a:pt x="34005" y="287423"/>
                </a:lnTo>
                <a:lnTo>
                  <a:pt x="3958" y="260484"/>
                </a:lnTo>
                <a:lnTo>
                  <a:pt x="0" y="48260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338938" y="5765254"/>
            <a:ext cx="20955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/>
            <a:fld id="{81D60167-4931-47E6-BA6A-407CBD079E47}" type="slidenum">
              <a:rPr dirty="0">
                <a:solidFill>
                  <a:prstClr val="black"/>
                </a:solidFill>
              </a:rPr>
              <a:pPr marL="19050"/>
              <a:t>6</a:t>
            </a:fld>
            <a:endParaRPr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14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544" y="2084940"/>
            <a:ext cx="7255641" cy="383184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9762" y="1052904"/>
            <a:ext cx="6418478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15" dirty="0"/>
              <a:t>Instal</a:t>
            </a:r>
            <a:r>
              <a:rPr spc="-8" dirty="0"/>
              <a:t>l</a:t>
            </a:r>
            <a:r>
              <a:rPr spc="-4" dirty="0"/>
              <a:t> </a:t>
            </a:r>
            <a:r>
              <a:rPr spc="-15" dirty="0"/>
              <a:t>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09267" y="1556120"/>
            <a:ext cx="5866083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tabLst>
                <a:tab pos="266224" algn="l"/>
              </a:tabLst>
            </a:pPr>
            <a:r>
              <a:rPr sz="112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125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lang="ko-KR" altLang="en-US" sz="1500" spc="-11" dirty="0" smtClean="0">
                <a:solidFill>
                  <a:prstClr val="black"/>
                </a:solidFill>
                <a:latin typeface="맑은 고딕"/>
                <a:cs typeface="맑은 고딕"/>
              </a:rPr>
              <a:t>아래는 </a:t>
            </a:r>
            <a:r>
              <a:rPr lang="ko-KR" altLang="en-US" sz="1500" spc="-11" dirty="0" err="1" smtClean="0">
                <a:solidFill>
                  <a:prstClr val="black"/>
                </a:solidFill>
                <a:latin typeface="맑은 고딕"/>
                <a:cs typeface="맑은 고딕"/>
              </a:rPr>
              <a:t>이전버전</a:t>
            </a:r>
            <a:r>
              <a:rPr lang="ko-KR" altLang="en-US" sz="1500" spc="-11" dirty="0" smtClean="0">
                <a:solidFill>
                  <a:prstClr val="black"/>
                </a:solidFill>
                <a:latin typeface="맑은 고딕"/>
                <a:cs typeface="맑은 고딕"/>
              </a:rPr>
              <a:t> 설치 </a:t>
            </a:r>
            <a:r>
              <a:rPr lang="ko-KR" altLang="en-US" sz="1500" spc="-11" dirty="0" smtClean="0">
                <a:solidFill>
                  <a:prstClr val="black"/>
                </a:solidFill>
                <a:latin typeface="맑은 고딕"/>
                <a:cs typeface="맑은 고딕"/>
              </a:rPr>
              <a:t>예시이고 실제 설치는 최신버전으로</a:t>
            </a:r>
            <a:r>
              <a:rPr lang="en-US" altLang="ko-KR" sz="1500" spc="-11" dirty="0" smtClean="0">
                <a:solidFill>
                  <a:prstClr val="black"/>
                </a:solidFill>
                <a:latin typeface="맑은 고딕"/>
                <a:cs typeface="맑은 고딕"/>
              </a:rPr>
              <a:t>…</a:t>
            </a:r>
            <a:endParaRPr sz="1500" dirty="0"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10385" y="2495823"/>
            <a:ext cx="2755699" cy="260985"/>
          </a:xfrm>
          <a:custGeom>
            <a:avLst/>
            <a:gdLst/>
            <a:ahLst/>
            <a:cxnLst/>
            <a:rect l="l" t="t" r="r" b="b"/>
            <a:pathLst>
              <a:path w="2735579" h="347980">
                <a:moveTo>
                  <a:pt x="0" y="57912"/>
                </a:moveTo>
                <a:lnTo>
                  <a:pt x="14834" y="19199"/>
                </a:lnTo>
                <a:lnTo>
                  <a:pt x="51329" y="369"/>
                </a:lnTo>
                <a:lnTo>
                  <a:pt x="2677667" y="0"/>
                </a:lnTo>
                <a:lnTo>
                  <a:pt x="2692042" y="1795"/>
                </a:lnTo>
                <a:lnTo>
                  <a:pt x="2725457" y="25175"/>
                </a:lnTo>
                <a:lnTo>
                  <a:pt x="2735579" y="289560"/>
                </a:lnTo>
                <a:lnTo>
                  <a:pt x="2733784" y="303934"/>
                </a:lnTo>
                <a:lnTo>
                  <a:pt x="2710404" y="337349"/>
                </a:lnTo>
                <a:lnTo>
                  <a:pt x="57912" y="347472"/>
                </a:lnTo>
                <a:lnTo>
                  <a:pt x="43545" y="345676"/>
                </a:lnTo>
                <a:lnTo>
                  <a:pt x="10129" y="322296"/>
                </a:lnTo>
                <a:lnTo>
                  <a:pt x="0" y="57912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219762" y="6318707"/>
            <a:ext cx="20955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/>
            <a:fld id="{81D60167-4931-47E6-BA6A-407CBD079E47}" type="slidenum">
              <a:rPr dirty="0">
                <a:solidFill>
                  <a:prstClr val="black"/>
                </a:solidFill>
              </a:rPr>
              <a:pPr marL="19050"/>
              <a:t>7</a:t>
            </a:fld>
            <a:endParaRPr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81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62" y="1052904"/>
            <a:ext cx="6418478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15" dirty="0"/>
              <a:t>Instal</a:t>
            </a:r>
            <a:r>
              <a:rPr spc="-8" dirty="0"/>
              <a:t>l</a:t>
            </a:r>
            <a:r>
              <a:rPr spc="-4" dirty="0"/>
              <a:t> </a:t>
            </a:r>
            <a:r>
              <a:rPr spc="-15" dirty="0"/>
              <a:t>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09268" y="1556120"/>
            <a:ext cx="321087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tabLst>
                <a:tab pos="266224" algn="l"/>
              </a:tabLst>
            </a:pPr>
            <a:r>
              <a:rPr sz="1125" dirty="0">
                <a:solidFill>
                  <a:srgbClr val="99CCFF"/>
                </a:solidFill>
                <a:latin typeface="Wingdings"/>
                <a:cs typeface="Wingdings"/>
              </a:rPr>
              <a:t></a:t>
            </a:r>
            <a:r>
              <a:rPr sz="1125" dirty="0">
                <a:solidFill>
                  <a:srgbClr val="99CCFF"/>
                </a:solidFill>
                <a:latin typeface="Times New Roman"/>
                <a:cs typeface="Times New Roman"/>
              </a:rPr>
              <a:t>	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다운로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드</a:t>
            </a:r>
            <a:r>
              <a:rPr sz="1500" spc="-15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받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은</a:t>
            </a:r>
            <a:r>
              <a:rPr sz="1500" spc="-11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설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치</a:t>
            </a:r>
            <a:r>
              <a:rPr sz="1500" spc="-19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프로그</a:t>
            </a:r>
            <a:r>
              <a:rPr sz="1500" dirty="0">
                <a:solidFill>
                  <a:prstClr val="black"/>
                </a:solidFill>
                <a:latin typeface="맑은 고딕"/>
                <a:cs typeface="맑은 고딕"/>
              </a:rPr>
              <a:t>램</a:t>
            </a:r>
            <a:r>
              <a:rPr sz="1500" spc="-19" dirty="0">
                <a:solidFill>
                  <a:prstClr val="black"/>
                </a:solidFill>
                <a:latin typeface="맑은 고딕"/>
                <a:cs typeface="맑은 고딕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맑은 고딕"/>
                <a:cs typeface="맑은 고딕"/>
              </a:rPr>
              <a:t>실행</a:t>
            </a:r>
            <a:endParaRPr sz="1500">
              <a:solidFill>
                <a:prstClr val="black"/>
              </a:solidFill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40180" y="2197988"/>
            <a:ext cx="2013966" cy="1078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41089" y="2197988"/>
            <a:ext cx="3350133" cy="27294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54171" y="2618615"/>
            <a:ext cx="323850" cy="162401"/>
          </a:xfrm>
          <a:custGeom>
            <a:avLst/>
            <a:gdLst/>
            <a:ahLst/>
            <a:cxnLst/>
            <a:rect l="l" t="t" r="r" b="b"/>
            <a:pathLst>
              <a:path w="431800" h="216535">
                <a:moveTo>
                  <a:pt x="323088" y="0"/>
                </a:moveTo>
                <a:lnTo>
                  <a:pt x="323088" y="54101"/>
                </a:lnTo>
                <a:lnTo>
                  <a:pt x="0" y="54101"/>
                </a:lnTo>
                <a:lnTo>
                  <a:pt x="0" y="162305"/>
                </a:lnTo>
                <a:lnTo>
                  <a:pt x="323088" y="162305"/>
                </a:lnTo>
                <a:lnTo>
                  <a:pt x="323088" y="216407"/>
                </a:lnTo>
                <a:lnTo>
                  <a:pt x="431292" y="108203"/>
                </a:lnTo>
                <a:lnTo>
                  <a:pt x="323088" y="0"/>
                </a:lnTo>
                <a:close/>
              </a:path>
            </a:pathLst>
          </a:custGeom>
          <a:solidFill>
            <a:srgbClr val="46B5CF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54171" y="2618615"/>
            <a:ext cx="323850" cy="162401"/>
          </a:xfrm>
          <a:custGeom>
            <a:avLst/>
            <a:gdLst/>
            <a:ahLst/>
            <a:cxnLst/>
            <a:rect l="l" t="t" r="r" b="b"/>
            <a:pathLst>
              <a:path w="431800" h="216535">
                <a:moveTo>
                  <a:pt x="0" y="54101"/>
                </a:moveTo>
                <a:lnTo>
                  <a:pt x="323088" y="54101"/>
                </a:lnTo>
                <a:lnTo>
                  <a:pt x="323088" y="0"/>
                </a:lnTo>
                <a:lnTo>
                  <a:pt x="431292" y="108203"/>
                </a:lnTo>
                <a:lnTo>
                  <a:pt x="323088" y="216407"/>
                </a:lnTo>
                <a:lnTo>
                  <a:pt x="323088" y="162305"/>
                </a:lnTo>
                <a:lnTo>
                  <a:pt x="0" y="162305"/>
                </a:lnTo>
                <a:lnTo>
                  <a:pt x="0" y="54101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338938" y="5765254"/>
            <a:ext cx="20955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/>
            <a:fld id="{81D60167-4931-47E6-BA6A-407CBD079E47}" type="slidenum">
              <a:rPr dirty="0">
                <a:solidFill>
                  <a:prstClr val="black"/>
                </a:solidFill>
              </a:rPr>
              <a:pPr marL="19050"/>
              <a:t>8</a:t>
            </a:fld>
            <a:endParaRPr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19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62" y="1052904"/>
            <a:ext cx="6418478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15" dirty="0"/>
              <a:t>Instal</a:t>
            </a:r>
            <a:r>
              <a:rPr spc="-8" dirty="0"/>
              <a:t>l</a:t>
            </a:r>
            <a:r>
              <a:rPr spc="-4" dirty="0"/>
              <a:t> </a:t>
            </a:r>
            <a:r>
              <a:rPr spc="-15" dirty="0"/>
              <a:t>R</a:t>
            </a:r>
          </a:p>
        </p:txBody>
      </p:sp>
      <p:sp>
        <p:nvSpPr>
          <p:cNvPr id="3" name="object 3"/>
          <p:cNvSpPr/>
          <p:nvPr/>
        </p:nvSpPr>
        <p:spPr>
          <a:xfrm>
            <a:off x="1169288" y="2197988"/>
            <a:ext cx="3351276" cy="27294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66284" y="2197988"/>
            <a:ext cx="3350133" cy="27294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338938" y="5765254"/>
            <a:ext cx="20955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/>
            <a:fld id="{81D60167-4931-47E6-BA6A-407CBD079E47}" type="slidenum">
              <a:rPr dirty="0">
                <a:solidFill>
                  <a:prstClr val="black"/>
                </a:solidFill>
              </a:rPr>
              <a:pPr marL="19050"/>
              <a:t>9</a:t>
            </a:fld>
            <a:endParaRPr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94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</TotalTime>
  <Words>2185</Words>
  <Application>Microsoft Office PowerPoint</Application>
  <PresentationFormat>화면 슬라이드 쇼(4:3)</PresentationFormat>
  <Paragraphs>486</Paragraphs>
  <Slides>57</Slides>
  <Notes>57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57</vt:i4>
      </vt:variant>
    </vt:vector>
  </HeadingPairs>
  <TitlesOfParts>
    <vt:vector size="70" baseType="lpstr">
      <vt:lpstr>Arial Unicode MS</vt:lpstr>
      <vt:lpstr>HY견고딕</vt:lpstr>
      <vt:lpstr>맑은 고딕</vt:lpstr>
      <vt:lpstr>바탕</vt:lpstr>
      <vt:lpstr>Arial</vt:lpstr>
      <vt:lpstr>Calibri</vt:lpstr>
      <vt:lpstr>Courier New</vt:lpstr>
      <vt:lpstr>Symbol</vt:lpstr>
      <vt:lpstr>Times New Roman</vt:lpstr>
      <vt:lpstr>Wingdings</vt:lpstr>
      <vt:lpstr>Office Theme</vt:lpstr>
      <vt:lpstr>1_Office Theme</vt:lpstr>
      <vt:lpstr>2_Office Theme</vt:lpstr>
      <vt:lpstr>R 설치 및 기초 이해</vt:lpstr>
      <vt:lpstr>PowerPoint 프레젠테이션</vt:lpstr>
      <vt:lpstr>Install R</vt:lpstr>
      <vt:lpstr>Install R</vt:lpstr>
      <vt:lpstr>Install R</vt:lpstr>
      <vt:lpstr>Install R</vt:lpstr>
      <vt:lpstr>Install R</vt:lpstr>
      <vt:lpstr>Install R</vt:lpstr>
      <vt:lpstr>Install R</vt:lpstr>
      <vt:lpstr>Install R</vt:lpstr>
      <vt:lpstr>Install R</vt:lpstr>
      <vt:lpstr>Install R</vt:lpstr>
      <vt:lpstr>Install R</vt:lpstr>
      <vt:lpstr>Install R</vt:lpstr>
      <vt:lpstr>Install R Studio</vt:lpstr>
      <vt:lpstr>Install R Studio</vt:lpstr>
      <vt:lpstr>Install R Studio</vt:lpstr>
      <vt:lpstr>Install R Studio</vt:lpstr>
      <vt:lpstr>Install R Studio</vt:lpstr>
      <vt:lpstr>Install R Studio</vt:lpstr>
      <vt:lpstr>Install R Studio</vt:lpstr>
      <vt:lpstr>Install R Studio</vt:lpstr>
      <vt:lpstr>Install R Studio</vt:lpstr>
      <vt:lpstr>Install R Studio</vt:lpstr>
      <vt:lpstr>R 기본사용</vt:lpstr>
      <vt:lpstr>[연습 1]</vt:lpstr>
      <vt:lpstr>R 기본사용</vt:lpstr>
      <vt:lpstr>R 기본사용</vt:lpstr>
      <vt:lpstr>R 기본사용</vt:lpstr>
      <vt:lpstr>R 기본사용</vt:lpstr>
      <vt:lpstr>R 기본사용</vt:lpstr>
      <vt:lpstr>R 기본사용</vt:lpstr>
      <vt:lpstr>[연습 2]</vt:lpstr>
      <vt:lpstr>[연습 2]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[연습3]</vt:lpstr>
      <vt:lpstr>[연습3]</vt:lpstr>
      <vt:lpstr>벡터 연산과 함수</vt:lpstr>
      <vt:lpstr>벡터 연산과 함수</vt:lpstr>
      <vt:lpstr>PowerPoint 프레젠테이션</vt:lpstr>
      <vt:lpstr>벡터 연산과 함수</vt:lpstr>
      <vt:lpstr>[연습4]</vt:lpstr>
      <vt:lpstr>R 사용 Tip</vt:lpstr>
      <vt:lpstr>PowerPoint 프레젠테이션</vt:lpstr>
      <vt:lpstr>R 사용 Tip</vt:lpstr>
      <vt:lpstr>R 사용 Tip</vt:lpstr>
      <vt:lpstr>R 사용 Tip</vt:lpstr>
      <vt:lpstr>R 사용 Tip</vt:lpstr>
      <vt:lpstr>R 사용 Tip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Jaekyung Yang</dc:creator>
  <cp:lastModifiedBy>Jaekyung Yang</cp:lastModifiedBy>
  <cp:revision>11</cp:revision>
  <dcterms:created xsi:type="dcterms:W3CDTF">2020-09-07T08:10:17Z</dcterms:created>
  <dcterms:modified xsi:type="dcterms:W3CDTF">2021-09-08T03:35:56Z</dcterms:modified>
</cp:coreProperties>
</file>